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57" r:id="rId2"/>
  </p:sldMasterIdLst>
  <p:notesMasterIdLst>
    <p:notesMasterId r:id="rId37"/>
  </p:notesMasterIdLst>
  <p:sldIdLst>
    <p:sldId id="256" r:id="rId3"/>
    <p:sldId id="258" r:id="rId4"/>
    <p:sldId id="259" r:id="rId5"/>
    <p:sldId id="276" r:id="rId6"/>
    <p:sldId id="260" r:id="rId7"/>
    <p:sldId id="284" r:id="rId8"/>
    <p:sldId id="277" r:id="rId9"/>
    <p:sldId id="278" r:id="rId10"/>
    <p:sldId id="261" r:id="rId11"/>
    <p:sldId id="285" r:id="rId12"/>
    <p:sldId id="286" r:id="rId13"/>
    <p:sldId id="262" r:id="rId14"/>
    <p:sldId id="263" r:id="rId15"/>
    <p:sldId id="287" r:id="rId16"/>
    <p:sldId id="288" r:id="rId17"/>
    <p:sldId id="264" r:id="rId18"/>
    <p:sldId id="289" r:id="rId19"/>
    <p:sldId id="290" r:id="rId20"/>
    <p:sldId id="265" r:id="rId21"/>
    <p:sldId id="266" r:id="rId22"/>
    <p:sldId id="282" r:id="rId23"/>
    <p:sldId id="267" r:id="rId24"/>
    <p:sldId id="280" r:id="rId25"/>
    <p:sldId id="281" r:id="rId26"/>
    <p:sldId id="268" r:id="rId27"/>
    <p:sldId id="279" r:id="rId28"/>
    <p:sldId id="291" r:id="rId29"/>
    <p:sldId id="269" r:id="rId30"/>
    <p:sldId id="270" r:id="rId31"/>
    <p:sldId id="292" r:id="rId32"/>
    <p:sldId id="275" r:id="rId33"/>
    <p:sldId id="271" r:id="rId34"/>
    <p:sldId id="273" r:id="rId35"/>
    <p:sldId id="274" r:id="rId3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110" autoAdjust="0"/>
  </p:normalViewPr>
  <p:slideViewPr>
    <p:cSldViewPr>
      <p:cViewPr>
        <p:scale>
          <a:sx n="90" d="100"/>
          <a:sy n="90" d="100"/>
        </p:scale>
        <p:origin x="-594" y="4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xmlns="" val="3724525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 sz="1100" b="1" dirty="0" smtClean="0">
                <a:solidFill>
                  <a:srgbClr val="C00000"/>
                </a:solidFill>
              </a:rPr>
              <a:t>Alignment to Ohio NLS</a:t>
            </a:r>
          </a:p>
          <a:p>
            <a:endParaRPr lang="en" sz="1100" b="1" dirty="0" smtClean="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solidFill>
                  <a:schemeClr val="dk1"/>
                </a:solidFill>
              </a:rPr>
              <a:t>Content is relevant to students, significant from a global perspective and requires students to communicate (data, findings and research) to an external audience. </a:t>
            </a:r>
          </a:p>
          <a:p>
            <a:endParaRPr dirty="0"/>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406466" y="5514101"/>
            <a:ext cx="7772400" cy="646331"/>
          </a:xfrm>
          <a:prstGeom prst="rect">
            <a:avLst/>
          </a:prstGeom>
          <a:noFill/>
          <a:ln>
            <a:noFill/>
          </a:ln>
        </p:spPr>
        <p:txBody>
          <a:bodyPr lIns="91425" tIns="91425" rIns="91425" bIns="91425" anchor="b" anchorCtr="0"/>
          <a:lstStyle>
            <a:lvl1pPr marL="0" marR="0" indent="0" algn="l" rtl="0">
              <a:spcBef>
                <a:spcPts val="0"/>
              </a:spcBef>
              <a:buClr>
                <a:srgbClr val="C00000"/>
              </a:buClr>
              <a:buFont typeface="Arial"/>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7" name="Shape 27"/>
          <p:cNvSpPr txBox="1">
            <a:spLocks noGrp="1"/>
          </p:cNvSpPr>
          <p:nvPr>
            <p:ph type="subTitle" idx="1"/>
          </p:nvPr>
        </p:nvSpPr>
        <p:spPr>
          <a:xfrm>
            <a:off x="406466" y="6279478"/>
            <a:ext cx="6400799" cy="430886"/>
          </a:xfrm>
          <a:prstGeom prst="rect">
            <a:avLst/>
          </a:prstGeom>
          <a:noFill/>
          <a:ln>
            <a:noFill/>
          </a:ln>
        </p:spPr>
        <p:txBody>
          <a:bodyPr lIns="91425" tIns="91425" rIns="91425" bIns="91425" anchor="t" anchorCtr="0"/>
          <a:lstStyle>
            <a:lvl1pPr marL="0" marR="0" indent="0" algn="l" rtl="0">
              <a:spcBef>
                <a:spcPts val="560"/>
              </a:spcBef>
              <a:buClr>
                <a:srgbClr val="888888"/>
              </a:buClr>
              <a:buFont typeface="Arial"/>
              <a:buNone/>
              <a:defRPr/>
            </a:lvl1pPr>
            <a:lvl2pPr marL="457200" marR="0" indent="0" algn="ctr" rtl="0">
              <a:spcBef>
                <a:spcPts val="640"/>
              </a:spcBef>
              <a:buClr>
                <a:srgbClr val="888888"/>
              </a:buClr>
              <a:buFont typeface="Arial"/>
              <a:buNone/>
              <a:defRPr/>
            </a:lvl2pPr>
            <a:lvl3pPr marL="914400" marR="0" indent="0" algn="ctr" rtl="0">
              <a:spcBef>
                <a:spcPts val="640"/>
              </a:spcBef>
              <a:buClr>
                <a:srgbClr val="888888"/>
              </a:buClr>
              <a:buFont typeface="Arial"/>
              <a:buNone/>
              <a:defRPr/>
            </a:lvl3pPr>
            <a:lvl4pPr marL="1371600" marR="0" indent="0" algn="ctr" rtl="0">
              <a:spcBef>
                <a:spcPts val="640"/>
              </a:spcBef>
              <a:buClr>
                <a:srgbClr val="888888"/>
              </a:buClr>
              <a:buFont typeface="Arial"/>
              <a:buNone/>
              <a:defRPr/>
            </a:lvl4pPr>
            <a:lvl5pPr marL="1828800" marR="0" indent="0" algn="ctr" rtl="0">
              <a:spcBef>
                <a:spcPts val="640"/>
              </a:spcBef>
              <a:buClr>
                <a:srgbClr val="888888"/>
              </a:buClr>
              <a:buFont typeface="Arial"/>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pic>
        <p:nvPicPr>
          <p:cNvPr id="28" name="Shape 28"/>
          <p:cNvPicPr preferRelativeResize="0"/>
          <p:nvPr/>
        </p:nvPicPr>
        <p:blipFill>
          <a:blip r:embed="rId2"/>
          <a:stretch>
            <a:fillRect/>
          </a:stretch>
        </p:blipFill>
        <p:spPr>
          <a:xfrm>
            <a:off x="6807267" y="6186917"/>
            <a:ext cx="2012050" cy="369560"/>
          </a:xfrm>
          <a:prstGeom prst="rect">
            <a:avLst/>
          </a:prstGeom>
        </p:spPr>
      </p:pic>
      <p:pic>
        <p:nvPicPr>
          <p:cNvPr id="29" name="Shape 29"/>
          <p:cNvPicPr preferRelativeResize="0"/>
          <p:nvPr/>
        </p:nvPicPr>
        <p:blipFill>
          <a:blip r:embed="rId3"/>
          <a:stretch>
            <a:fillRect/>
          </a:stretch>
        </p:blipFill>
        <p:spPr>
          <a:xfrm>
            <a:off x="0" y="0"/>
            <a:ext cx="9143999" cy="516940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457200"/>
            <a:ext cx="8229600" cy="646331"/>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2" name="Shape 32"/>
          <p:cNvSpPr txBox="1">
            <a:spLocks noGrp="1"/>
          </p:cNvSpPr>
          <p:nvPr>
            <p:ph type="body" idx="1"/>
          </p:nvPr>
        </p:nvSpPr>
        <p:spPr>
          <a:xfrm>
            <a:off x="457200" y="1057644"/>
            <a:ext cx="8229600" cy="4525963"/>
          </a:xfrm>
          <a:prstGeom prst="rect">
            <a:avLst/>
          </a:prstGeom>
          <a:noFill/>
          <a:ln>
            <a:noFill/>
          </a:ln>
        </p:spPr>
        <p:txBody>
          <a:bodyPr lIns="91425" tIns="91425" rIns="91425" bIns="91425" anchor="t" anchorCtr="0"/>
          <a:lstStyle>
            <a:lvl1pPr marL="227013" indent="-23813" algn="l" rtl="0">
              <a:spcBef>
                <a:spcPts val="640"/>
              </a:spcBef>
              <a:buClr>
                <a:schemeClr val="dk1"/>
              </a:buClr>
              <a:buFont typeface="Arial"/>
              <a:buChar char="•"/>
              <a:defRPr/>
            </a:lvl1pPr>
            <a:lvl2pPr marL="571500" indent="-25400" algn="l" rtl="0">
              <a:spcBef>
                <a:spcPts val="640"/>
              </a:spcBef>
              <a:buClr>
                <a:schemeClr val="dk1"/>
              </a:buClr>
              <a:buFont typeface="Arial"/>
              <a:buChar char="–"/>
              <a:defRPr/>
            </a:lvl2pPr>
            <a:lvl3pPr marL="1025525" indent="-34925" algn="l" rtl="0">
              <a:spcBef>
                <a:spcPts val="640"/>
              </a:spcBef>
              <a:buClr>
                <a:schemeClr val="dk1"/>
              </a:buClr>
              <a:buFont typeface="Arial"/>
              <a:buChar char="•"/>
              <a:defRPr/>
            </a:lvl3pPr>
            <a:lvl4pPr marL="1490663" indent="-30162" algn="l" rtl="0">
              <a:spcBef>
                <a:spcPts val="640"/>
              </a:spcBef>
              <a:buClr>
                <a:schemeClr val="dk1"/>
              </a:buClr>
              <a:buFont typeface="Arial"/>
              <a:buChar char="–"/>
              <a:defRPr/>
            </a:lvl4pPr>
            <a:lvl5pPr marL="1947863" indent="-30163" algn="l" rtl="0">
              <a:spcBef>
                <a:spcPts val="640"/>
              </a:spcBef>
              <a:buClr>
                <a:schemeClr val="dk1"/>
              </a:buClr>
              <a:buFont typeface="Arial"/>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pic>
        <p:nvPicPr>
          <p:cNvPr id="33" name="Shape 33"/>
          <p:cNvPicPr preferRelativeResize="0"/>
          <p:nvPr/>
        </p:nvPicPr>
        <p:blipFill>
          <a:blip r:embed="rId2"/>
          <a:stretch>
            <a:fillRect/>
          </a:stretch>
        </p:blipFill>
        <p:spPr>
          <a:xfrm>
            <a:off x="0" y="6378160"/>
            <a:ext cx="9143999" cy="4876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457200"/>
            <a:ext cx="8229600" cy="681835"/>
          </a:xfrm>
          <a:prstGeom prst="rect">
            <a:avLst/>
          </a:prstGeom>
          <a:noFill/>
          <a:ln>
            <a:noFill/>
          </a:ln>
        </p:spPr>
        <p:txBody>
          <a:bodyPr lIns="91425" tIns="91425" rIns="91425" bIns="91425" anchor="t" anchorCtr="0"/>
          <a:lstStyle>
            <a:lvl1pPr marL="0" marR="0" indent="0" algn="ctr" rtl="0">
              <a:spcBef>
                <a:spcPts val="0"/>
              </a:spcBef>
              <a:buClr>
                <a:srgbClr val="C00000"/>
              </a:buClr>
              <a:buFont typeface="Arial"/>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4" name="Shape 24"/>
          <p:cNvSpPr txBox="1">
            <a:spLocks noGrp="1"/>
          </p:cNvSpPr>
          <p:nvPr>
            <p:ph type="body" idx="1"/>
          </p:nvPr>
        </p:nvSpPr>
        <p:spPr>
          <a:xfrm>
            <a:off x="457200" y="1139036"/>
            <a:ext cx="8229600" cy="4525963"/>
          </a:xfrm>
          <a:prstGeom prst="rect">
            <a:avLst/>
          </a:prstGeom>
          <a:noFill/>
          <a:ln>
            <a:noFill/>
          </a:ln>
        </p:spPr>
        <p:txBody>
          <a:bodyPr lIns="91425" tIns="91425" rIns="91425" bIns="91425" anchor="t" anchorCtr="0"/>
          <a:lstStyle>
            <a:lvl1pPr marL="227013" marR="0" indent="-23813" algn="l" rtl="0">
              <a:spcBef>
                <a:spcPts val="640"/>
              </a:spcBef>
              <a:buClr>
                <a:schemeClr val="dk1"/>
              </a:buClr>
              <a:buFont typeface="Arial"/>
              <a:buChar char="•"/>
              <a:defRPr/>
            </a:lvl1pPr>
            <a:lvl2pPr marL="571500" marR="0" indent="-25400" algn="l" rtl="0">
              <a:spcBef>
                <a:spcPts val="640"/>
              </a:spcBef>
              <a:buClr>
                <a:schemeClr val="dk1"/>
              </a:buClr>
              <a:buFont typeface="Arial"/>
              <a:buChar char="–"/>
              <a:defRPr/>
            </a:lvl2pPr>
            <a:lvl3pPr marL="1025525" marR="0" indent="-34925" algn="l" rtl="0">
              <a:spcBef>
                <a:spcPts val="640"/>
              </a:spcBef>
              <a:buClr>
                <a:schemeClr val="dk1"/>
              </a:buClr>
              <a:buFont typeface="Arial"/>
              <a:buChar char="•"/>
              <a:defRPr/>
            </a:lvl3pPr>
            <a:lvl4pPr marL="1490663" marR="0" indent="-30162" algn="l" rtl="0">
              <a:spcBef>
                <a:spcPts val="640"/>
              </a:spcBef>
              <a:buClr>
                <a:schemeClr val="dk1"/>
              </a:buClr>
              <a:buFont typeface="Arial"/>
              <a:buChar char="–"/>
              <a:defRPr/>
            </a:lvl4pPr>
            <a:lvl5pPr marL="1947863" marR="0" indent="-30163" algn="l" rtl="0">
              <a:spcBef>
                <a:spcPts val="640"/>
              </a:spcBef>
              <a:buClr>
                <a:schemeClr val="dk1"/>
              </a:buClr>
              <a:buFont typeface="Arial"/>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sonicpics.com/" TargetMode="External"/><Relationship Id="rId18" Type="http://schemas.openxmlformats.org/officeDocument/2006/relationships/image" Target="../media/image21.png"/><Relationship Id="rId3" Type="http://schemas.openxmlformats.org/officeDocument/2006/relationships/hyperlink" Target="http://phet.colorado.edu/" TargetMode="External"/><Relationship Id="rId21" Type="http://schemas.openxmlformats.org/officeDocument/2006/relationships/hyperlink" Target="https://bubbl.us/" TargetMode="External"/><Relationship Id="rId7" Type="http://schemas.openxmlformats.org/officeDocument/2006/relationships/hyperlink" Target="http://dipity.com/" TargetMode="External"/><Relationship Id="rId12" Type="http://schemas.openxmlformats.org/officeDocument/2006/relationships/image" Target="../media/image18.png"/><Relationship Id="rId17" Type="http://schemas.openxmlformats.org/officeDocument/2006/relationships/hyperlink" Target="https://www.edmodo.com/" TargetMode="External"/><Relationship Id="rId2" Type="http://schemas.openxmlformats.org/officeDocument/2006/relationships/notesSlide" Target="../notesSlides/notesSlide19.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hyperlink" Target="http://ipadapps4school.com/2013/02/24/strip-designer-a-great-comic-strip-creation-app/" TargetMode="External"/><Relationship Id="rId24" Type="http://schemas.openxmlformats.org/officeDocument/2006/relationships/image" Target="../media/image24.png"/><Relationship Id="rId5" Type="http://schemas.openxmlformats.org/officeDocument/2006/relationships/hyperlink" Target="http://rewordify.com/" TargetMode="External"/><Relationship Id="rId15" Type="http://schemas.openxmlformats.org/officeDocument/2006/relationships/hyperlink" Target="http://kidblog.org/home/" TargetMode="External"/><Relationship Id="rId23" Type="http://schemas.openxmlformats.org/officeDocument/2006/relationships/hyperlink" Target="http://www.powtoon.com/" TargetMode="External"/><Relationship Id="rId10" Type="http://schemas.openxmlformats.org/officeDocument/2006/relationships/image" Target="../media/image17.png"/><Relationship Id="rId19" Type="http://schemas.openxmlformats.org/officeDocument/2006/relationships/hyperlink" Target="http://biologypop.com/" TargetMode="External"/><Relationship Id="rId4" Type="http://schemas.openxmlformats.org/officeDocument/2006/relationships/image" Target="../media/image14.png"/><Relationship Id="rId9" Type="http://schemas.openxmlformats.org/officeDocument/2006/relationships/hyperlink" Target="http://www.cobocards.com/en/" TargetMode="External"/><Relationship Id="rId14" Type="http://schemas.openxmlformats.org/officeDocument/2006/relationships/image" Target="../media/image19.png"/><Relationship Id="rId2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www.acs.org/content/acs/en/education/resources/highschool/chemmatters.html" TargetMode="External"/><Relationship Id="rId18" Type="http://schemas.openxmlformats.org/officeDocument/2006/relationships/image" Target="../media/image33.png"/><Relationship Id="rId3" Type="http://schemas.openxmlformats.org/officeDocument/2006/relationships/hyperlink" Target="http://www.readwritethink.org/classroom-resources/" TargetMode="External"/><Relationship Id="rId21" Type="http://schemas.openxmlformats.org/officeDocument/2006/relationships/hyperlink" Target="http://www.aurasma.com/aura/" TargetMode="External"/><Relationship Id="rId7" Type="http://schemas.openxmlformats.org/officeDocument/2006/relationships/hyperlink" Target="http://newsela.com/" TargetMode="External"/><Relationship Id="rId12" Type="http://schemas.openxmlformats.org/officeDocument/2006/relationships/image" Target="../media/image30.png"/><Relationship Id="rId17" Type="http://schemas.openxmlformats.org/officeDocument/2006/relationships/hyperlink" Target="http://www.nearpod.com/" TargetMode="External"/><Relationship Id="rId2" Type="http://schemas.openxmlformats.org/officeDocument/2006/relationships/notesSlide" Target="../notesSlides/notesSlide28.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hyperlink" Target="http://www.ohiorc.org/for/science/" TargetMode="External"/><Relationship Id="rId5" Type="http://schemas.openxmlformats.org/officeDocument/2006/relationships/hyperlink" Target="http://learning.blogs.nytimes.com/" TargetMode="External"/><Relationship Id="rId15" Type="http://schemas.openxmlformats.org/officeDocument/2006/relationships/hyperlink" Target="http://www.classcharts.com/" TargetMode="External"/><Relationship Id="rId10" Type="http://schemas.openxmlformats.org/officeDocument/2006/relationships/image" Target="../media/image29.png"/><Relationship Id="rId19" Type="http://schemas.openxmlformats.org/officeDocument/2006/relationships/hyperlink" Target="http://prezi.com/explore/popular/" TargetMode="External"/><Relationship Id="rId4" Type="http://schemas.openxmlformats.org/officeDocument/2006/relationships/image" Target="../media/image26.png"/><Relationship Id="rId9" Type="http://schemas.openxmlformats.org/officeDocument/2006/relationships/hyperlink" Target="http://www.nytimes.com/video/sciencetake/" TargetMode="External"/><Relationship Id="rId14" Type="http://schemas.openxmlformats.org/officeDocument/2006/relationships/image" Target="../media/image31.png"/><Relationship Id="rId22"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oh.portal.airast.org/OH_FieldTest/" TargetMode="External"/><Relationship Id="rId18" Type="http://schemas.openxmlformats.org/officeDocument/2006/relationships/image" Target="../media/image44.png"/><Relationship Id="rId3" Type="http://schemas.openxmlformats.org/officeDocument/2006/relationships/hyperlink" Target="http://www.socrative.com/" TargetMode="External"/><Relationship Id="rId7" Type="http://schemas.openxmlformats.org/officeDocument/2006/relationships/hyperlink" Target="http://www.uwstout.edu/soe/profdev/rubrics.cfm#web2" TargetMode="External"/><Relationship Id="rId12" Type="http://schemas.openxmlformats.org/officeDocument/2006/relationships/image" Target="../media/image41.png"/><Relationship Id="rId17" Type="http://schemas.openxmlformats.org/officeDocument/2006/relationships/hyperlink" Target="http://www.portfoliogen.com/classroom/#.UtfVqPaGzEU" TargetMode="External"/><Relationship Id="rId2" Type="http://schemas.openxmlformats.org/officeDocument/2006/relationships/notesSlide" Target="../notesSlides/notesSlide32.xml"/><Relationship Id="rId16"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hyperlink" Target="http://www.parcconline.org/samples/" TargetMode="External"/><Relationship Id="rId5" Type="http://schemas.openxmlformats.org/officeDocument/2006/relationships/hyperlink" Target="http://nationsreportcard.gov/science_2009/" TargetMode="External"/><Relationship Id="rId15" Type="http://schemas.openxmlformats.org/officeDocument/2006/relationships/hyperlink" Target="http://www.learnatest.com/LEL/index.cfm/learningCenter/collegePreparation"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theanswerpad.com/" TargetMode="External"/><Relationship Id="rId1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pearltrees.com/#/N-fa=7716413&amp;N-play=0&amp;N-f=1_7716413&amp;N-s=1_7716413&amp;N-p=74094918&amp;N-u=1_1155702 %E2%80%93" TargetMode="External"/><Relationship Id="rId3" Type="http://schemas.openxmlformats.org/officeDocument/2006/relationships/hyperlink" Target="http://education.ohio.gov/Topics/Academic-Content-Standards/Science" TargetMode="External"/><Relationship Id="rId7" Type="http://schemas.openxmlformats.org/officeDocument/2006/relationships/hyperlink" Target="http://student.societyforscience.org/" TargetMode="Externa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hyperlink" Target="http://www.explorelearning.com/" TargetMode="External"/><Relationship Id="rId5" Type="http://schemas.openxmlformats.org/officeDocument/2006/relationships/hyperlink" Target="http://www.nextgenscience.org/next-generation-science-standards"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mailto:http://www.egfi-k12.org/" TargetMode="Externa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406475" y="5137078"/>
            <a:ext cx="7772400" cy="1142400"/>
          </a:xfrm>
          <a:prstGeom prst="rect">
            <a:avLst/>
          </a:prstGeom>
          <a:noFill/>
          <a:ln>
            <a:noFill/>
          </a:ln>
        </p:spPr>
        <p:txBody>
          <a:bodyPr lIns="0" tIns="0" rIns="0" bIns="0" anchor="b" anchorCtr="0">
            <a:noAutofit/>
          </a:bodyPr>
          <a:lstStyle/>
          <a:p>
            <a:pPr marL="0" marR="0" lvl="0" indent="0" algn="l" rtl="0">
              <a:spcBef>
                <a:spcPts val="0"/>
              </a:spcBef>
              <a:buClr>
                <a:srgbClr val="C00000"/>
              </a:buClr>
              <a:buSzPct val="25000"/>
              <a:buFont typeface="Arial"/>
              <a:buNone/>
            </a:pPr>
            <a:r>
              <a:rPr lang="en" sz="3600" b="1">
                <a:solidFill>
                  <a:srgbClr val="C00000"/>
                </a:solidFill>
              </a:rPr>
              <a:t>The Importance of Technology in High School Science</a:t>
            </a:r>
          </a:p>
        </p:txBody>
      </p:sp>
      <p:sp>
        <p:nvSpPr>
          <p:cNvPr id="36" name="Shape 36"/>
          <p:cNvSpPr txBox="1">
            <a:spLocks noGrp="1"/>
          </p:cNvSpPr>
          <p:nvPr>
            <p:ph type="subTitle" idx="1"/>
          </p:nvPr>
        </p:nvSpPr>
        <p:spPr>
          <a:xfrm>
            <a:off x="406466" y="6346403"/>
            <a:ext cx="6400799" cy="430800"/>
          </a:xfrm>
          <a:prstGeom prst="rect">
            <a:avLst/>
          </a:prstGeom>
          <a:noFill/>
          <a:ln>
            <a:noFill/>
          </a:ln>
        </p:spPr>
        <p:txBody>
          <a:bodyPr lIns="0" tIns="0" rIns="0" bIns="0" anchor="t" anchorCtr="0">
            <a:noAutofit/>
          </a:bodyPr>
          <a:lstStyle/>
          <a:p>
            <a:pPr marL="0" marR="0" lvl="0" indent="0" algn="l" rtl="0">
              <a:spcBef>
                <a:spcPts val="0"/>
              </a:spcBef>
              <a:buClr>
                <a:srgbClr val="888888"/>
              </a:buClr>
              <a:buSzPct val="25000"/>
              <a:buFont typeface="Arial"/>
              <a:buNone/>
            </a:pPr>
            <a:r>
              <a:rPr lang="en" sz="2400" dirty="0">
                <a:solidFill>
                  <a:srgbClr val="888888"/>
                </a:solidFill>
              </a:rPr>
              <a:t>Amy </a:t>
            </a:r>
            <a:r>
              <a:rPr lang="en" sz="2400" dirty="0" smtClean="0">
                <a:solidFill>
                  <a:srgbClr val="888888"/>
                </a:solidFill>
              </a:rPr>
              <a:t>Roediger</a:t>
            </a:r>
            <a:endParaRPr lang="en" sz="2400" dirty="0">
              <a:solidFill>
                <a:srgbClr val="888888"/>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401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Key Areas of Focus</a:t>
            </a:r>
          </a:p>
        </p:txBody>
      </p:sp>
      <p:sp>
        <p:nvSpPr>
          <p:cNvPr id="82" name="Shape 82"/>
          <p:cNvSpPr txBox="1">
            <a:spLocks noGrp="1"/>
          </p:cNvSpPr>
          <p:nvPr>
            <p:ph type="body" idx="1"/>
          </p:nvPr>
        </p:nvSpPr>
        <p:spPr>
          <a:xfrm>
            <a:off x="457200" y="1291100"/>
            <a:ext cx="8229600" cy="22903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a:solidFill>
                  <a:schemeClr val="dk1"/>
                </a:solidFill>
              </a:rPr>
              <a:t>Scientific Practices: </a:t>
            </a:r>
            <a:r>
              <a:rPr lang="en" sz="3200" dirty="0">
                <a:solidFill>
                  <a:schemeClr val="dk1"/>
                </a:solidFill>
              </a:rPr>
              <a:t>Instruction designed to build scientific knowledge and practices through student-led investigation must be provided. </a:t>
            </a:r>
            <a:endParaRPr lang="en" sz="3200" dirty="0" smtClean="0">
              <a:solidFill>
                <a:schemeClr val="dk1"/>
              </a:solidFill>
            </a:endParaRPr>
          </a:p>
          <a:p>
            <a:pPr marL="457200" lvl="0" indent="-381000" rtl="0">
              <a:spcBef>
                <a:spcPts val="0"/>
              </a:spcBef>
              <a:buClr>
                <a:schemeClr val="dk1"/>
              </a:buClr>
              <a:buSzPct val="100000"/>
              <a:buFont typeface="Arial"/>
              <a:buChar char="❏"/>
            </a:pPr>
            <a:endParaRPr lang="en" sz="3200" dirty="0">
              <a:solidFill>
                <a:schemeClr val="dk1"/>
              </a:solidFill>
            </a:endParaRPr>
          </a:p>
          <a:p>
            <a:pPr marL="203200" indent="0">
              <a:buNone/>
            </a:pPr>
            <a:endParaRPr lang="en" sz="3200" dirty="0">
              <a:solidFill>
                <a:schemeClr val="dk1"/>
              </a:solidFill>
            </a:endParaRPr>
          </a:p>
        </p:txBody>
      </p:sp>
    </p:spTree>
    <p:extLst>
      <p:ext uri="{BB962C8B-B14F-4D97-AF65-F5344CB8AC3E}">
        <p14:creationId xmlns:p14="http://schemas.microsoft.com/office/powerpoint/2010/main" xmlns="" val="160347044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401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Key Areas of Focus</a:t>
            </a:r>
          </a:p>
        </p:txBody>
      </p:sp>
      <p:sp>
        <p:nvSpPr>
          <p:cNvPr id="82" name="Shape 82"/>
          <p:cNvSpPr txBox="1">
            <a:spLocks noGrp="1"/>
          </p:cNvSpPr>
          <p:nvPr>
            <p:ph type="body" idx="1"/>
          </p:nvPr>
        </p:nvSpPr>
        <p:spPr>
          <a:xfrm>
            <a:off x="457200" y="986300"/>
            <a:ext cx="8229600" cy="52022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Testable </a:t>
            </a:r>
            <a:r>
              <a:rPr lang="en" sz="3200" dirty="0">
                <a:solidFill>
                  <a:schemeClr val="dk1"/>
                </a:solidFill>
              </a:rPr>
              <a:t>research questions are generated and used to design procedures and conduct investigations. </a:t>
            </a:r>
            <a:endParaRPr lang="en" sz="3200" dirty="0" smtClean="0">
              <a:solidFill>
                <a:schemeClr val="dk1"/>
              </a:solidFill>
            </a:endParaRPr>
          </a:p>
          <a:p>
            <a:pPr marL="76200" lvl="0" indent="0" rtl="0">
              <a:spcBef>
                <a:spcPts val="0"/>
              </a:spcBef>
              <a:buClr>
                <a:schemeClr val="dk1"/>
              </a:buClr>
              <a:buSzPct val="100000"/>
              <a:buNone/>
            </a:pPr>
            <a:endParaRPr lang="en" sz="3200" dirty="0">
              <a:solidFill>
                <a:schemeClr val="dk1"/>
              </a:solidFill>
            </a:endParaRPr>
          </a:p>
          <a:p>
            <a:pPr marL="76200" lvl="0" indent="0" rtl="0">
              <a:spcBef>
                <a:spcPts val="0"/>
              </a:spcBef>
              <a:buClr>
                <a:schemeClr val="dk1"/>
              </a:buClr>
              <a:buSzPct val="100000"/>
              <a:buNone/>
            </a:pPr>
            <a:r>
              <a:rPr lang="en" sz="3200" dirty="0" smtClean="0">
                <a:solidFill>
                  <a:schemeClr val="dk1"/>
                </a:solidFill>
              </a:rPr>
              <a:t>Results </a:t>
            </a:r>
            <a:r>
              <a:rPr lang="en" sz="3200" dirty="0">
                <a:solidFill>
                  <a:schemeClr val="dk1"/>
                </a:solidFill>
              </a:rPr>
              <a:t>and findings are formally communicated, critiqued and defended. </a:t>
            </a:r>
            <a:endParaRPr lang="en" sz="3200" dirty="0" smtClean="0">
              <a:solidFill>
                <a:schemeClr val="dk1"/>
              </a:solidFill>
            </a:endParaRPr>
          </a:p>
          <a:p>
            <a:pPr marL="76200" lvl="0" indent="0" rtl="0">
              <a:spcBef>
                <a:spcPts val="0"/>
              </a:spcBef>
              <a:buClr>
                <a:schemeClr val="dk1"/>
              </a:buClr>
              <a:buSzPct val="100000"/>
              <a:buNone/>
            </a:pPr>
            <a:endParaRPr lang="en" sz="3200" dirty="0">
              <a:solidFill>
                <a:schemeClr val="dk1"/>
              </a:solidFill>
            </a:endParaRPr>
          </a:p>
          <a:p>
            <a:pPr marL="76200" lvl="0" indent="0" rtl="0">
              <a:spcBef>
                <a:spcPts val="0"/>
              </a:spcBef>
              <a:buClr>
                <a:schemeClr val="dk1"/>
              </a:buClr>
              <a:buSzPct val="100000"/>
              <a:buNone/>
            </a:pPr>
            <a:r>
              <a:rPr lang="en" sz="3200" dirty="0" smtClean="0">
                <a:solidFill>
                  <a:schemeClr val="dk1"/>
                </a:solidFill>
              </a:rPr>
              <a:t>Opportunities </a:t>
            </a:r>
            <a:r>
              <a:rPr lang="en" sz="3200" dirty="0">
                <a:solidFill>
                  <a:schemeClr val="dk1"/>
                </a:solidFill>
              </a:rPr>
              <a:t>for student reflection are provided.*</a:t>
            </a:r>
          </a:p>
          <a:p>
            <a:pPr marL="203200" indent="0">
              <a:buNone/>
            </a:pPr>
            <a:endParaRPr lang="en" sz="3200" dirty="0">
              <a:solidFill>
                <a:schemeClr val="dk1"/>
              </a:solidFill>
            </a:endParaRPr>
          </a:p>
        </p:txBody>
      </p:sp>
      <p:cxnSp>
        <p:nvCxnSpPr>
          <p:cNvPr id="4" name="Straight Connector 3"/>
          <p:cNvCxnSpPr/>
          <p:nvPr/>
        </p:nvCxnSpPr>
        <p:spPr bwMode="auto">
          <a:xfrm>
            <a:off x="533400" y="266700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533400" y="419100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xmlns="" val="137054586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401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Key Areas of Focus</a:t>
            </a:r>
          </a:p>
        </p:txBody>
      </p:sp>
      <p:sp>
        <p:nvSpPr>
          <p:cNvPr id="82" name="Shape 82"/>
          <p:cNvSpPr txBox="1">
            <a:spLocks noGrp="1"/>
          </p:cNvSpPr>
          <p:nvPr>
            <p:ph type="body" idx="1"/>
          </p:nvPr>
        </p:nvSpPr>
        <p:spPr>
          <a:xfrm>
            <a:off x="457200" y="1219200"/>
            <a:ext cx="8229600" cy="52022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smtClean="0">
                <a:solidFill>
                  <a:schemeClr val="dk1"/>
                </a:solidFill>
              </a:rPr>
              <a:t>Reading </a:t>
            </a:r>
            <a:r>
              <a:rPr lang="en" sz="3200" b="1" dirty="0">
                <a:solidFill>
                  <a:schemeClr val="dk1"/>
                </a:solidFill>
              </a:rPr>
              <a:t>Scientific Texts Closely: </a:t>
            </a:r>
            <a:r>
              <a:rPr lang="en" sz="3200" dirty="0" smtClean="0">
                <a:solidFill>
                  <a:schemeClr val="dk1"/>
                </a:solidFill>
              </a:rPr>
              <a:t>Reading </a:t>
            </a:r>
            <a:r>
              <a:rPr lang="en" sz="3200" dirty="0">
                <a:solidFill>
                  <a:schemeClr val="dk1"/>
                </a:solidFill>
              </a:rPr>
              <a:t>scientific literature, including research investigations, is a central focus of instruction. </a:t>
            </a:r>
          </a:p>
          <a:p>
            <a:endParaRPr lang="en" sz="3200" dirty="0">
              <a:solidFill>
                <a:schemeClr val="dk1"/>
              </a:solidFill>
            </a:endParaRPr>
          </a:p>
          <a:p>
            <a:pPr marL="76200" lvl="0" indent="0" rtl="0">
              <a:spcBef>
                <a:spcPts val="0"/>
              </a:spcBef>
              <a:buClr>
                <a:schemeClr val="dk1"/>
              </a:buClr>
              <a:buSzPct val="100000"/>
              <a:buNone/>
            </a:pPr>
            <a:r>
              <a:rPr lang="en" sz="3200" b="1" dirty="0">
                <a:solidFill>
                  <a:schemeClr val="dk1"/>
                </a:solidFill>
              </a:rPr>
              <a:t>Increasing Text Complexity: </a:t>
            </a:r>
            <a:r>
              <a:rPr lang="en" sz="3200" dirty="0">
                <a:solidFill>
                  <a:schemeClr val="dk1"/>
                </a:solidFill>
              </a:rPr>
              <a:t>Focuses students on reading a progression of complex, sequenced, scaffolded scientific materials drawn from the grade-level band.*</a:t>
            </a:r>
          </a:p>
        </p:txBody>
      </p:sp>
      <p:cxnSp>
        <p:nvCxnSpPr>
          <p:cNvPr id="4" name="Straight Connector 3"/>
          <p:cNvCxnSpPr/>
          <p:nvPr/>
        </p:nvCxnSpPr>
        <p:spPr bwMode="auto">
          <a:xfrm>
            <a:off x="521730" y="3454566"/>
            <a:ext cx="8110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Key Areas of Focus</a:t>
            </a:r>
          </a:p>
        </p:txBody>
      </p:sp>
      <p:sp>
        <p:nvSpPr>
          <p:cNvPr id="88" name="Shape 88"/>
          <p:cNvSpPr txBox="1">
            <a:spLocks noGrp="1"/>
          </p:cNvSpPr>
          <p:nvPr>
            <p:ph type="body" idx="1"/>
          </p:nvPr>
        </p:nvSpPr>
        <p:spPr>
          <a:xfrm>
            <a:off x="457200" y="1323275"/>
            <a:ext cx="8229600" cy="45812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a:solidFill>
                  <a:schemeClr val="dk1"/>
                </a:solidFill>
              </a:rPr>
              <a:t>Research-Based Evidence: </a:t>
            </a:r>
            <a:r>
              <a:rPr lang="en" sz="3200" dirty="0">
                <a:solidFill>
                  <a:schemeClr val="dk1"/>
                </a:solidFill>
              </a:rPr>
              <a:t>Facilitates rich and rigorous evidence-based discussions and writing about common scientific resources through a sequence of specific, thought-provoking, and text-dependent questions.*</a:t>
            </a:r>
          </a:p>
          <a:p>
            <a:endParaRPr lang="en" sz="24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Key Areas of Focus</a:t>
            </a:r>
          </a:p>
        </p:txBody>
      </p:sp>
      <p:sp>
        <p:nvSpPr>
          <p:cNvPr id="88" name="Shape 88"/>
          <p:cNvSpPr txBox="1">
            <a:spLocks noGrp="1"/>
          </p:cNvSpPr>
          <p:nvPr>
            <p:ph type="body" idx="1"/>
          </p:nvPr>
        </p:nvSpPr>
        <p:spPr>
          <a:xfrm>
            <a:off x="457200" y="1323275"/>
            <a:ext cx="8229600" cy="45812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smtClean="0">
                <a:solidFill>
                  <a:schemeClr val="dk1"/>
                </a:solidFill>
              </a:rPr>
              <a:t>Writing </a:t>
            </a:r>
            <a:r>
              <a:rPr lang="en" sz="3200" b="1" dirty="0">
                <a:solidFill>
                  <a:schemeClr val="dk1"/>
                </a:solidFill>
              </a:rPr>
              <a:t>from Sources: </a:t>
            </a:r>
            <a:r>
              <a:rPr lang="en" sz="3200" dirty="0">
                <a:solidFill>
                  <a:schemeClr val="dk1"/>
                </a:solidFill>
              </a:rPr>
              <a:t>Students draw evidence from scientific literature including research investigations to produce clear and coherent writing that informs, explains, or makes an argument in various written forms. </a:t>
            </a:r>
          </a:p>
          <a:p>
            <a:endParaRPr lang="en" sz="3200" dirty="0">
              <a:solidFill>
                <a:schemeClr val="dk1"/>
              </a:solidFill>
            </a:endParaRPr>
          </a:p>
        </p:txBody>
      </p:sp>
    </p:spTree>
    <p:extLst>
      <p:ext uri="{BB962C8B-B14F-4D97-AF65-F5344CB8AC3E}">
        <p14:creationId xmlns:p14="http://schemas.microsoft.com/office/powerpoint/2010/main" xmlns="" val="15109398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Key Areas of Focus</a:t>
            </a:r>
          </a:p>
        </p:txBody>
      </p:sp>
      <p:sp>
        <p:nvSpPr>
          <p:cNvPr id="88" name="Shape 88"/>
          <p:cNvSpPr txBox="1">
            <a:spLocks noGrp="1"/>
          </p:cNvSpPr>
          <p:nvPr>
            <p:ph type="body" idx="1"/>
          </p:nvPr>
        </p:nvSpPr>
        <p:spPr>
          <a:xfrm>
            <a:off x="457200" y="1323275"/>
            <a:ext cx="8229600" cy="45812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smtClean="0">
                <a:solidFill>
                  <a:schemeClr val="dk1"/>
                </a:solidFill>
              </a:rPr>
              <a:t>Academic </a:t>
            </a:r>
            <a:r>
              <a:rPr lang="en" sz="3200" b="1" dirty="0">
                <a:solidFill>
                  <a:schemeClr val="dk1"/>
                </a:solidFill>
              </a:rPr>
              <a:t>Vocabulary: </a:t>
            </a:r>
            <a:r>
              <a:rPr lang="en" sz="3200" dirty="0">
                <a:solidFill>
                  <a:schemeClr val="dk1"/>
                </a:solidFill>
              </a:rPr>
              <a:t>Builds students’ scientific vocabulary for concepts and phenomena that have first been explored through scientific investigation.*</a:t>
            </a:r>
          </a:p>
        </p:txBody>
      </p:sp>
    </p:spTree>
    <p:extLst>
      <p:ext uri="{BB962C8B-B14F-4D97-AF65-F5344CB8AC3E}">
        <p14:creationId xmlns:p14="http://schemas.microsoft.com/office/powerpoint/2010/main" xmlns="" val="15109398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dirty="0">
                <a:solidFill>
                  <a:srgbClr val="C00000"/>
                </a:solidFill>
              </a:rPr>
              <a:t>Key Areas of Focus</a:t>
            </a:r>
          </a:p>
        </p:txBody>
      </p:sp>
      <p:sp>
        <p:nvSpPr>
          <p:cNvPr id="94" name="Shape 94"/>
          <p:cNvSpPr txBox="1">
            <a:spLocks noGrp="1"/>
          </p:cNvSpPr>
          <p:nvPr>
            <p:ph type="body" idx="1"/>
          </p:nvPr>
        </p:nvSpPr>
        <p:spPr>
          <a:xfrm>
            <a:off x="533400" y="1295400"/>
            <a:ext cx="8305800" cy="45143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a:solidFill>
                  <a:schemeClr val="dk1"/>
                </a:solidFill>
              </a:rPr>
              <a:t>Building Disciplinary Knowledge:  </a:t>
            </a:r>
            <a:r>
              <a:rPr lang="en" sz="3200" dirty="0">
                <a:solidFill>
                  <a:schemeClr val="dk1"/>
                </a:solidFill>
              </a:rPr>
              <a:t>Students to build knowledge about a topic or subject through analysis of a coherent selection of strategically sequenced, scientific literature including research investigations</a:t>
            </a:r>
            <a:r>
              <a:rPr lang="en" sz="3200" dirty="0" smtClean="0">
                <a:solidFill>
                  <a:schemeClr val="dk1"/>
                </a:solidFill>
              </a:rPr>
              <a:t>.</a:t>
            </a:r>
            <a:endParaRPr lang="en" sz="32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dirty="0">
                <a:solidFill>
                  <a:srgbClr val="C00000"/>
                </a:solidFill>
              </a:rPr>
              <a:t>Key Areas of Focus</a:t>
            </a:r>
          </a:p>
        </p:txBody>
      </p:sp>
      <p:sp>
        <p:nvSpPr>
          <p:cNvPr id="94" name="Shape 94"/>
          <p:cNvSpPr txBox="1">
            <a:spLocks noGrp="1"/>
          </p:cNvSpPr>
          <p:nvPr>
            <p:ph type="body" idx="1"/>
          </p:nvPr>
        </p:nvSpPr>
        <p:spPr>
          <a:xfrm>
            <a:off x="457200" y="1390175"/>
            <a:ext cx="8229600" cy="3029425"/>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smtClean="0">
                <a:solidFill>
                  <a:schemeClr val="dk1"/>
                </a:solidFill>
              </a:rPr>
              <a:t>Balance </a:t>
            </a:r>
            <a:r>
              <a:rPr lang="en" sz="3200" b="1" dirty="0">
                <a:solidFill>
                  <a:schemeClr val="dk1"/>
                </a:solidFill>
              </a:rPr>
              <a:t>of Writing: </a:t>
            </a:r>
            <a:r>
              <a:rPr lang="en" sz="3200" dirty="0">
                <a:solidFill>
                  <a:schemeClr val="dk1"/>
                </a:solidFill>
              </a:rPr>
              <a:t>Includes a balance of on-demand and process writing (e.g. multiple drafts and revisions over time) and short, focused research projects, incorporating virtual resources or materials where appropriate.*</a:t>
            </a:r>
          </a:p>
          <a:p>
            <a:endParaRPr lang="en" sz="3200" dirty="0">
              <a:solidFill>
                <a:schemeClr val="dk1"/>
              </a:solidFill>
            </a:endParaRPr>
          </a:p>
        </p:txBody>
      </p:sp>
    </p:spTree>
    <p:extLst>
      <p:ext uri="{BB962C8B-B14F-4D97-AF65-F5344CB8AC3E}">
        <p14:creationId xmlns:p14="http://schemas.microsoft.com/office/powerpoint/2010/main" xmlns="" val="36416092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dirty="0">
                <a:solidFill>
                  <a:srgbClr val="C00000"/>
                </a:solidFill>
              </a:rPr>
              <a:t>Key Areas of Focus</a:t>
            </a:r>
          </a:p>
        </p:txBody>
      </p:sp>
      <p:sp>
        <p:nvSpPr>
          <p:cNvPr id="94" name="Shape 94"/>
          <p:cNvSpPr txBox="1">
            <a:spLocks noGrp="1"/>
          </p:cNvSpPr>
          <p:nvPr>
            <p:ph type="body" idx="1"/>
          </p:nvPr>
        </p:nvSpPr>
        <p:spPr>
          <a:xfrm>
            <a:off x="457200" y="1390175"/>
            <a:ext cx="8305800" cy="45143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b="1" dirty="0" smtClean="0">
                <a:solidFill>
                  <a:schemeClr val="dk1"/>
                </a:solidFill>
              </a:rPr>
              <a:t>Incorporation </a:t>
            </a:r>
            <a:r>
              <a:rPr lang="en" sz="3200" b="1" dirty="0">
                <a:solidFill>
                  <a:schemeClr val="dk1"/>
                </a:solidFill>
              </a:rPr>
              <a:t>of Technology: </a:t>
            </a:r>
            <a:r>
              <a:rPr lang="en" sz="3200" dirty="0">
                <a:solidFill>
                  <a:schemeClr val="dk1"/>
                </a:solidFill>
              </a:rPr>
              <a:t>Uses appropriate technology and media strategically and ethically to deepen learning and draw attention to scientific evidence.* </a:t>
            </a:r>
          </a:p>
        </p:txBody>
      </p:sp>
    </p:spTree>
    <p:extLst>
      <p:ext uri="{BB962C8B-B14F-4D97-AF65-F5344CB8AC3E}">
        <p14:creationId xmlns:p14="http://schemas.microsoft.com/office/powerpoint/2010/main" xmlns="" val="36416092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How Can Technology Help?</a:t>
            </a:r>
          </a:p>
        </p:txBody>
      </p:sp>
      <p:sp>
        <p:nvSpPr>
          <p:cNvPr id="100" name="Shape 100"/>
          <p:cNvSpPr txBox="1">
            <a:spLocks noGrp="1"/>
          </p:cNvSpPr>
          <p:nvPr>
            <p:ph type="body" idx="1"/>
          </p:nvPr>
        </p:nvSpPr>
        <p:spPr>
          <a:xfrm>
            <a:off x="457200" y="1222900"/>
            <a:ext cx="8229600" cy="533399"/>
          </a:xfrm>
          <a:prstGeom prst="rect">
            <a:avLst/>
          </a:prstGeom>
          <a:noFill/>
          <a:ln>
            <a:noFill/>
          </a:ln>
        </p:spPr>
        <p:txBody>
          <a:bodyPr lIns="0" tIns="0" rIns="0" bIns="0" anchor="t" anchorCtr="0">
            <a:noAutofit/>
          </a:bodyPr>
          <a:lstStyle/>
          <a:p>
            <a:pPr marL="0" marR="0" lvl="0" indent="0" algn="ctr" rtl="0">
              <a:spcBef>
                <a:spcPts val="0"/>
              </a:spcBef>
              <a:buClr>
                <a:schemeClr val="dk1"/>
              </a:buClr>
              <a:buSzPct val="25000"/>
              <a:buFont typeface="Arial"/>
              <a:buNone/>
            </a:pPr>
            <a:r>
              <a:rPr lang="en" sz="3200">
                <a:solidFill>
                  <a:schemeClr val="dk1"/>
                </a:solidFill>
              </a:rPr>
              <a:t>Try some of these resources!</a:t>
            </a:r>
          </a:p>
        </p:txBody>
      </p:sp>
      <p:pic>
        <p:nvPicPr>
          <p:cNvPr id="101" name="Shape 101">
            <a:hlinkClick r:id="rId3"/>
          </p:cNvPr>
          <p:cNvPicPr preferRelativeResize="0"/>
          <p:nvPr/>
        </p:nvPicPr>
        <p:blipFill>
          <a:blip r:embed="rId4"/>
          <a:stretch>
            <a:fillRect/>
          </a:stretch>
        </p:blipFill>
        <p:spPr>
          <a:xfrm>
            <a:off x="187825" y="1990875"/>
            <a:ext cx="2476500" cy="1181100"/>
          </a:xfrm>
          <a:prstGeom prst="rect">
            <a:avLst/>
          </a:prstGeom>
        </p:spPr>
      </p:pic>
      <p:pic>
        <p:nvPicPr>
          <p:cNvPr id="102" name="Shape 102">
            <a:hlinkClick r:id="rId5"/>
          </p:cNvPr>
          <p:cNvPicPr preferRelativeResize="0"/>
          <p:nvPr/>
        </p:nvPicPr>
        <p:blipFill>
          <a:blip r:embed="rId6"/>
          <a:stretch>
            <a:fillRect/>
          </a:stretch>
        </p:blipFill>
        <p:spPr>
          <a:xfrm>
            <a:off x="3131050" y="2243287"/>
            <a:ext cx="3194319" cy="676275"/>
          </a:xfrm>
          <a:prstGeom prst="rect">
            <a:avLst/>
          </a:prstGeom>
          <a:noFill/>
          <a:ln>
            <a:noFill/>
          </a:ln>
        </p:spPr>
      </p:pic>
      <p:pic>
        <p:nvPicPr>
          <p:cNvPr id="103" name="Shape 103">
            <a:hlinkClick r:id="rId7"/>
          </p:cNvPr>
          <p:cNvPicPr preferRelativeResize="0"/>
          <p:nvPr/>
        </p:nvPicPr>
        <p:blipFill>
          <a:blip r:embed="rId8"/>
          <a:stretch>
            <a:fillRect/>
          </a:stretch>
        </p:blipFill>
        <p:spPr>
          <a:xfrm>
            <a:off x="3808600" y="4840362"/>
            <a:ext cx="2314575" cy="628650"/>
          </a:xfrm>
          <a:prstGeom prst="rect">
            <a:avLst/>
          </a:prstGeom>
        </p:spPr>
      </p:pic>
      <p:pic>
        <p:nvPicPr>
          <p:cNvPr id="104" name="Shape 104">
            <a:hlinkClick r:id="rId9"/>
          </p:cNvPr>
          <p:cNvPicPr preferRelativeResize="0"/>
          <p:nvPr/>
        </p:nvPicPr>
        <p:blipFill>
          <a:blip r:embed="rId10"/>
          <a:stretch>
            <a:fillRect/>
          </a:stretch>
        </p:blipFill>
        <p:spPr>
          <a:xfrm>
            <a:off x="3804287" y="3171975"/>
            <a:ext cx="2990850" cy="771525"/>
          </a:xfrm>
          <a:prstGeom prst="rect">
            <a:avLst/>
          </a:prstGeom>
        </p:spPr>
      </p:pic>
      <p:pic>
        <p:nvPicPr>
          <p:cNvPr id="105" name="Shape 105">
            <a:hlinkClick r:id="rId11"/>
          </p:cNvPr>
          <p:cNvPicPr preferRelativeResize="0"/>
          <p:nvPr/>
        </p:nvPicPr>
        <p:blipFill>
          <a:blip r:embed="rId12"/>
          <a:stretch>
            <a:fillRect/>
          </a:stretch>
        </p:blipFill>
        <p:spPr>
          <a:xfrm>
            <a:off x="7323375" y="3495337"/>
            <a:ext cx="1276674" cy="1283624"/>
          </a:xfrm>
          <a:prstGeom prst="rect">
            <a:avLst/>
          </a:prstGeom>
        </p:spPr>
      </p:pic>
      <p:pic>
        <p:nvPicPr>
          <p:cNvPr id="106" name="Shape 106">
            <a:hlinkClick r:id="rId13"/>
          </p:cNvPr>
          <p:cNvPicPr preferRelativeResize="0"/>
          <p:nvPr/>
        </p:nvPicPr>
        <p:blipFill>
          <a:blip r:embed="rId14"/>
          <a:stretch>
            <a:fillRect/>
          </a:stretch>
        </p:blipFill>
        <p:spPr>
          <a:xfrm>
            <a:off x="4562375" y="4042137"/>
            <a:ext cx="2495550" cy="638175"/>
          </a:xfrm>
          <a:prstGeom prst="rect">
            <a:avLst/>
          </a:prstGeom>
        </p:spPr>
      </p:pic>
      <p:pic>
        <p:nvPicPr>
          <p:cNvPr id="107" name="Shape 107">
            <a:hlinkClick r:id="rId15"/>
          </p:cNvPr>
          <p:cNvPicPr preferRelativeResize="0"/>
          <p:nvPr/>
        </p:nvPicPr>
        <p:blipFill>
          <a:blip r:embed="rId16"/>
          <a:stretch>
            <a:fillRect/>
          </a:stretch>
        </p:blipFill>
        <p:spPr>
          <a:xfrm>
            <a:off x="317600" y="3803050"/>
            <a:ext cx="3194324" cy="1692901"/>
          </a:xfrm>
          <a:prstGeom prst="rect">
            <a:avLst/>
          </a:prstGeom>
        </p:spPr>
      </p:pic>
      <p:pic>
        <p:nvPicPr>
          <p:cNvPr id="108" name="Shape 108">
            <a:hlinkClick r:id="rId17"/>
          </p:cNvPr>
          <p:cNvPicPr preferRelativeResize="0"/>
          <p:nvPr/>
        </p:nvPicPr>
        <p:blipFill>
          <a:blip r:embed="rId18"/>
          <a:stretch>
            <a:fillRect/>
          </a:stretch>
        </p:blipFill>
        <p:spPr>
          <a:xfrm>
            <a:off x="6419850" y="5214725"/>
            <a:ext cx="2657475" cy="1000125"/>
          </a:xfrm>
          <a:prstGeom prst="rect">
            <a:avLst/>
          </a:prstGeom>
        </p:spPr>
      </p:pic>
      <p:pic>
        <p:nvPicPr>
          <p:cNvPr id="109" name="Shape 109">
            <a:hlinkClick r:id="rId19"/>
          </p:cNvPr>
          <p:cNvPicPr preferRelativeResize="0"/>
          <p:nvPr/>
        </p:nvPicPr>
        <p:blipFill>
          <a:blip r:embed="rId20"/>
          <a:stretch>
            <a:fillRect/>
          </a:stretch>
        </p:blipFill>
        <p:spPr>
          <a:xfrm>
            <a:off x="6705600" y="2107287"/>
            <a:ext cx="2085975" cy="790575"/>
          </a:xfrm>
          <a:prstGeom prst="rect">
            <a:avLst/>
          </a:prstGeom>
        </p:spPr>
      </p:pic>
      <p:pic>
        <p:nvPicPr>
          <p:cNvPr id="110" name="Shape 110">
            <a:hlinkClick r:id="rId21"/>
          </p:cNvPr>
          <p:cNvPicPr preferRelativeResize="0"/>
          <p:nvPr/>
        </p:nvPicPr>
        <p:blipFill>
          <a:blip r:embed="rId22"/>
          <a:stretch>
            <a:fillRect/>
          </a:stretch>
        </p:blipFill>
        <p:spPr>
          <a:xfrm>
            <a:off x="317588" y="5681450"/>
            <a:ext cx="3624387" cy="533399"/>
          </a:xfrm>
          <a:prstGeom prst="rect">
            <a:avLst/>
          </a:prstGeom>
          <a:noFill/>
          <a:ln>
            <a:noFill/>
          </a:ln>
        </p:spPr>
      </p:pic>
      <p:pic>
        <p:nvPicPr>
          <p:cNvPr id="111" name="Shape 111">
            <a:hlinkClick r:id="rId23"/>
          </p:cNvPr>
          <p:cNvPicPr preferRelativeResize="0"/>
          <p:nvPr/>
        </p:nvPicPr>
        <p:blipFill>
          <a:blip r:embed="rId24"/>
          <a:stretch>
            <a:fillRect/>
          </a:stretch>
        </p:blipFill>
        <p:spPr>
          <a:xfrm>
            <a:off x="4562378" y="5629066"/>
            <a:ext cx="1372678" cy="638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Let’s Get Up and Atom!</a:t>
            </a:r>
          </a:p>
        </p:txBody>
      </p:sp>
      <p:sp>
        <p:nvSpPr>
          <p:cNvPr id="50" name="Shape 50"/>
          <p:cNvSpPr txBox="1">
            <a:spLocks noGrp="1"/>
          </p:cNvSpPr>
          <p:nvPr>
            <p:ph type="body" idx="1"/>
          </p:nvPr>
        </p:nvSpPr>
        <p:spPr>
          <a:xfrm>
            <a:off x="206450" y="1239387"/>
            <a:ext cx="4352999" cy="4613399"/>
          </a:xfrm>
          <a:prstGeom prst="rect">
            <a:avLst/>
          </a:prstGeom>
          <a:noFill/>
          <a:ln>
            <a:noFill/>
          </a:ln>
        </p:spPr>
        <p:txBody>
          <a:bodyPr lIns="0" tIns="0" rIns="0" bIns="0" anchor="t" anchorCtr="0">
            <a:noAutofit/>
          </a:bodyPr>
          <a:lstStyle/>
          <a:p>
            <a:pPr marL="0" marR="0" lvl="0" indent="0" algn="ctr" rtl="0">
              <a:spcBef>
                <a:spcPts val="0"/>
              </a:spcBef>
              <a:buClr>
                <a:schemeClr val="dk1"/>
              </a:buClr>
              <a:buSzPct val="25000"/>
              <a:buFont typeface="Arial"/>
              <a:buNone/>
            </a:pPr>
            <a:r>
              <a:rPr lang="en" sz="3200" dirty="0">
                <a:solidFill>
                  <a:schemeClr val="dk1"/>
                </a:solidFill>
              </a:rPr>
              <a:t>
Think about a traditional unit on atomic structure.</a:t>
            </a:r>
          </a:p>
          <a:p>
            <a:endParaRPr lang="en" sz="3200" dirty="0">
              <a:solidFill>
                <a:schemeClr val="dk1"/>
              </a:solidFill>
            </a:endParaRPr>
          </a:p>
          <a:p>
            <a:pPr marL="0" marR="0" lvl="0" indent="0" algn="ctr" rtl="0">
              <a:spcBef>
                <a:spcPts val="0"/>
              </a:spcBef>
              <a:buClr>
                <a:schemeClr val="dk1"/>
              </a:buClr>
              <a:buSzPct val="25000"/>
              <a:buFont typeface="Arial"/>
              <a:buNone/>
            </a:pPr>
            <a:r>
              <a:rPr lang="en" sz="3200" dirty="0">
                <a:solidFill>
                  <a:schemeClr val="dk1"/>
                </a:solidFill>
              </a:rPr>
              <a:t>What are some </a:t>
            </a:r>
          </a:p>
          <a:p>
            <a:pPr marL="0" marR="0" lvl="0" indent="0" algn="ctr" rtl="0">
              <a:spcBef>
                <a:spcPts val="0"/>
              </a:spcBef>
              <a:buClr>
                <a:schemeClr val="dk1"/>
              </a:buClr>
              <a:buSzPct val="25000"/>
              <a:buFont typeface="Arial"/>
              <a:buNone/>
            </a:pPr>
            <a:r>
              <a:rPr lang="en" sz="3200" dirty="0">
                <a:solidFill>
                  <a:schemeClr val="dk1"/>
                </a:solidFill>
              </a:rPr>
              <a:t>reasons students </a:t>
            </a:r>
          </a:p>
          <a:p>
            <a:pPr marL="0" marR="0" lvl="0" indent="0" algn="ctr" rtl="0">
              <a:spcBef>
                <a:spcPts val="0"/>
              </a:spcBef>
              <a:buClr>
                <a:schemeClr val="dk1"/>
              </a:buClr>
              <a:buSzPct val="25000"/>
              <a:buFont typeface="Arial"/>
              <a:buNone/>
            </a:pPr>
            <a:r>
              <a:rPr lang="en" sz="3200" dirty="0">
                <a:solidFill>
                  <a:schemeClr val="dk1"/>
                </a:solidFill>
              </a:rPr>
              <a:t>would not enjoy learning this content?</a:t>
            </a:r>
          </a:p>
        </p:txBody>
      </p:sp>
      <p:pic>
        <p:nvPicPr>
          <p:cNvPr id="51" name="Shape 51"/>
          <p:cNvPicPr preferRelativeResize="0"/>
          <p:nvPr/>
        </p:nvPicPr>
        <p:blipFill>
          <a:blip r:embed="rId3"/>
          <a:stretch>
            <a:fillRect/>
          </a:stretch>
        </p:blipFill>
        <p:spPr>
          <a:xfrm>
            <a:off x="4559450" y="1455337"/>
            <a:ext cx="4305300" cy="4181475"/>
          </a:xfrm>
          <a:prstGeom prst="rect">
            <a:avLst/>
          </a:prstGeom>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5647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17" name="Shape 117"/>
          <p:cNvSpPr txBox="1">
            <a:spLocks noGrp="1"/>
          </p:cNvSpPr>
          <p:nvPr>
            <p:ph type="body" idx="1"/>
          </p:nvPr>
        </p:nvSpPr>
        <p:spPr>
          <a:xfrm>
            <a:off x="457200" y="1103400"/>
            <a:ext cx="8229600" cy="51332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a:solidFill>
                  <a:schemeClr val="dk1"/>
                </a:solidFill>
              </a:rPr>
              <a:t>Use previous student data to design instruction.*</a:t>
            </a:r>
          </a:p>
          <a:p>
            <a:pPr marL="203200" indent="0">
              <a:buNone/>
            </a:pPr>
            <a:endParaRPr lang="en" sz="3200" dirty="0">
              <a:solidFill>
                <a:schemeClr val="dk1"/>
              </a:solidFill>
            </a:endParaRPr>
          </a:p>
          <a:p>
            <a:pPr marL="76200" lvl="0" indent="0" rtl="0">
              <a:spcBef>
                <a:spcPts val="0"/>
              </a:spcBef>
              <a:buClr>
                <a:schemeClr val="dk1"/>
              </a:buClr>
              <a:buSzPct val="100000"/>
              <a:buNone/>
            </a:pPr>
            <a:r>
              <a:rPr lang="en" sz="3200" dirty="0">
                <a:solidFill>
                  <a:schemeClr val="dk1"/>
                </a:solidFill>
              </a:rPr>
              <a:t>Cultivates student interest and engagement in reading, writing, and speaking about science.</a:t>
            </a:r>
          </a:p>
          <a:p>
            <a:endParaRPr lang="en" sz="3200" dirty="0">
              <a:solidFill>
                <a:schemeClr val="dk1"/>
              </a:solidFill>
            </a:endParaRPr>
          </a:p>
          <a:p>
            <a:pPr marL="76200" lvl="0" indent="0" rtl="0">
              <a:spcBef>
                <a:spcPts val="0"/>
              </a:spcBef>
              <a:buClr>
                <a:schemeClr val="dk1"/>
              </a:buClr>
              <a:buSzPct val="100000"/>
              <a:buNone/>
            </a:pPr>
            <a:r>
              <a:rPr lang="en" sz="3200" dirty="0">
                <a:solidFill>
                  <a:schemeClr val="dk1"/>
                </a:solidFill>
              </a:rPr>
              <a:t>Defines clear learning targets that build content knowledge using Science’s Cognitive Demands.*</a:t>
            </a:r>
          </a:p>
          <a:p>
            <a:endParaRPr lang="en" sz="2400" dirty="0">
              <a:solidFill>
                <a:schemeClr val="dk1"/>
              </a:solidFill>
            </a:endParaRPr>
          </a:p>
        </p:txBody>
      </p:sp>
      <p:cxnSp>
        <p:nvCxnSpPr>
          <p:cNvPr id="4" name="Straight Connector 3"/>
          <p:cNvCxnSpPr/>
          <p:nvPr/>
        </p:nvCxnSpPr>
        <p:spPr bwMode="auto">
          <a:xfrm>
            <a:off x="533400" y="228600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533400" y="434340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5647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17" name="Shape 117"/>
          <p:cNvSpPr txBox="1">
            <a:spLocks noGrp="1"/>
          </p:cNvSpPr>
          <p:nvPr>
            <p:ph type="body" idx="1"/>
          </p:nvPr>
        </p:nvSpPr>
        <p:spPr>
          <a:xfrm>
            <a:off x="457200" y="1103401"/>
            <a:ext cx="8229600" cy="35448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2800" dirty="0" smtClean="0">
                <a:solidFill>
                  <a:schemeClr val="dk1"/>
                </a:solidFill>
              </a:rPr>
              <a:t>Provides </a:t>
            </a:r>
            <a:r>
              <a:rPr lang="en" sz="2800" dirty="0">
                <a:solidFill>
                  <a:schemeClr val="dk1"/>
                </a:solidFill>
              </a:rPr>
              <a:t>all students with multiple, differentiated opportunities to engage with materials/resources/ investigations/text that are grade-level appropriate.*</a:t>
            </a:r>
          </a:p>
          <a:p>
            <a:endParaRPr lang="en" sz="2800" dirty="0">
              <a:solidFill>
                <a:schemeClr val="dk1"/>
              </a:solidFill>
            </a:endParaRPr>
          </a:p>
          <a:p>
            <a:pPr marL="76200" lvl="0" indent="0" rtl="0">
              <a:spcBef>
                <a:spcPts val="0"/>
              </a:spcBef>
              <a:buClr>
                <a:schemeClr val="dk1"/>
              </a:buClr>
              <a:buSzPct val="100000"/>
              <a:buNone/>
            </a:pPr>
            <a:r>
              <a:rPr lang="en" sz="2800" dirty="0">
                <a:solidFill>
                  <a:schemeClr val="dk1"/>
                </a:solidFill>
              </a:rPr>
              <a:t>Integrates appropriate supports and extensions including but not limited to reading, writing, listening and speaking for students who are ELL, have disabilities, or read well below or above the grade level.*</a:t>
            </a:r>
          </a:p>
        </p:txBody>
      </p:sp>
    </p:spTree>
    <p:extLst>
      <p:ext uri="{BB962C8B-B14F-4D97-AF65-F5344CB8AC3E}">
        <p14:creationId xmlns:p14="http://schemas.microsoft.com/office/powerpoint/2010/main" xmlns="" val="93470820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5647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23" name="Shape 123"/>
          <p:cNvSpPr txBox="1">
            <a:spLocks noGrp="1"/>
          </p:cNvSpPr>
          <p:nvPr>
            <p:ph type="body" idx="1"/>
          </p:nvPr>
        </p:nvSpPr>
        <p:spPr>
          <a:xfrm>
            <a:off x="457200" y="1295400"/>
            <a:ext cx="8229600" cy="38496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Cultivates </a:t>
            </a:r>
            <a:r>
              <a:rPr lang="en" sz="3200" dirty="0">
                <a:solidFill>
                  <a:schemeClr val="dk1"/>
                </a:solidFill>
              </a:rPr>
              <a:t>student interest and engagement in reading, writing, and speaking about texts</a:t>
            </a:r>
            <a:r>
              <a:rPr lang="en" sz="3200" dirty="0" smtClean="0">
                <a:solidFill>
                  <a:schemeClr val="dk1"/>
                </a:solidFill>
              </a:rPr>
              <a:t>.**</a:t>
            </a:r>
          </a:p>
          <a:p>
            <a:pPr marL="76200" lvl="0" indent="0" rtl="0">
              <a:spcBef>
                <a:spcPts val="0"/>
              </a:spcBef>
              <a:buClr>
                <a:schemeClr val="dk1"/>
              </a:buClr>
              <a:buSzPct val="100000"/>
              <a:buNone/>
            </a:pPr>
            <a:endParaRPr lang="en" sz="3200" dirty="0" smtClean="0">
              <a:solidFill>
                <a:schemeClr val="dk1"/>
              </a:solidFill>
            </a:endParaRPr>
          </a:p>
          <a:p>
            <a:pPr marL="76200" lvl="0" indent="0" rtl="0">
              <a:spcBef>
                <a:spcPts val="0"/>
              </a:spcBef>
              <a:buClr>
                <a:schemeClr val="dk1"/>
              </a:buClr>
              <a:buSzPct val="100000"/>
              <a:buNone/>
            </a:pPr>
            <a:endParaRPr lang="en" sz="3200" dirty="0">
              <a:solidFill>
                <a:schemeClr val="dk1"/>
              </a:solidFill>
            </a:endParaRPr>
          </a:p>
          <a:p>
            <a:pPr marL="76200" lvl="0" indent="0" rtl="0">
              <a:spcBef>
                <a:spcPts val="0"/>
              </a:spcBef>
              <a:buClr>
                <a:schemeClr val="dk1"/>
              </a:buClr>
              <a:buSzPct val="100000"/>
              <a:buNone/>
            </a:pPr>
            <a:r>
              <a:rPr lang="en" sz="3200" dirty="0">
                <a:solidFill>
                  <a:schemeClr val="dk1"/>
                </a:solidFill>
              </a:rPr>
              <a:t>Addresses instructional expectations and is easy to understand and use</a:t>
            </a:r>
            <a:r>
              <a:rPr lang="en" sz="3200" dirty="0" smtClean="0">
                <a:solidFill>
                  <a:schemeClr val="dk1"/>
                </a:solidFill>
              </a:rPr>
              <a:t>.</a:t>
            </a:r>
            <a:endParaRPr lang="en" sz="3200" dirty="0">
              <a:solidFill>
                <a:schemeClr val="dk1"/>
              </a:solidFill>
            </a:endParaRPr>
          </a:p>
        </p:txBody>
      </p:sp>
      <p:cxnSp>
        <p:nvCxnSpPr>
          <p:cNvPr id="4" name="Straight Connector 3"/>
          <p:cNvCxnSpPr/>
          <p:nvPr/>
        </p:nvCxnSpPr>
        <p:spPr bwMode="auto">
          <a:xfrm>
            <a:off x="533400" y="323999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5647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23" name="Shape 123"/>
          <p:cNvSpPr txBox="1">
            <a:spLocks noGrp="1"/>
          </p:cNvSpPr>
          <p:nvPr>
            <p:ph type="body" idx="1"/>
          </p:nvPr>
        </p:nvSpPr>
        <p:spPr>
          <a:xfrm>
            <a:off x="533400" y="1179600"/>
            <a:ext cx="8229600" cy="35448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Provides </a:t>
            </a:r>
            <a:r>
              <a:rPr lang="en" sz="3200" b="1" dirty="0">
                <a:solidFill>
                  <a:schemeClr val="dk1"/>
                </a:solidFill>
              </a:rPr>
              <a:t>all</a:t>
            </a:r>
            <a:r>
              <a:rPr lang="en" sz="3200" dirty="0">
                <a:solidFill>
                  <a:schemeClr val="dk1"/>
                </a:solidFill>
              </a:rPr>
              <a:t> students with multiple, differentiated opportunities to engage with text of appropriate complexity for the grade level; includes appropriate scaffolding so that students directly experience the complexity of the text</a:t>
            </a:r>
            <a:r>
              <a:rPr lang="en" sz="3200" dirty="0" smtClean="0">
                <a:solidFill>
                  <a:schemeClr val="dk1"/>
                </a:solidFill>
              </a:rPr>
              <a:t>.**</a:t>
            </a:r>
            <a:endParaRPr lang="en" sz="3200" dirty="0">
              <a:solidFill>
                <a:schemeClr val="dk1"/>
              </a:solidFill>
            </a:endParaRPr>
          </a:p>
        </p:txBody>
      </p:sp>
    </p:spTree>
    <p:extLst>
      <p:ext uri="{BB962C8B-B14F-4D97-AF65-F5344CB8AC3E}">
        <p14:creationId xmlns:p14="http://schemas.microsoft.com/office/powerpoint/2010/main" xmlns="" val="161733525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5647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23" name="Shape 123"/>
          <p:cNvSpPr txBox="1">
            <a:spLocks noGrp="1"/>
          </p:cNvSpPr>
          <p:nvPr>
            <p:ph type="body" idx="1"/>
          </p:nvPr>
        </p:nvSpPr>
        <p:spPr>
          <a:xfrm>
            <a:off x="457200" y="1179601"/>
            <a:ext cx="8229600" cy="2858999"/>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Focuses </a:t>
            </a:r>
            <a:r>
              <a:rPr lang="en" sz="3200" dirty="0">
                <a:solidFill>
                  <a:schemeClr val="dk1"/>
                </a:solidFill>
              </a:rPr>
              <a:t>on challenging sections of the text(s) and engages students in a productive struggle through discussion questions and other supports that build toward independence.</a:t>
            </a:r>
          </a:p>
        </p:txBody>
      </p:sp>
    </p:spTree>
    <p:extLst>
      <p:ext uri="{BB962C8B-B14F-4D97-AF65-F5344CB8AC3E}">
        <p14:creationId xmlns:p14="http://schemas.microsoft.com/office/powerpoint/2010/main" xmlns="" val="1526048983"/>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3975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29" name="Shape 129"/>
          <p:cNvSpPr txBox="1">
            <a:spLocks noGrp="1"/>
          </p:cNvSpPr>
          <p:nvPr>
            <p:ph type="body" idx="1"/>
          </p:nvPr>
        </p:nvSpPr>
        <p:spPr>
          <a:xfrm>
            <a:off x="457200" y="1103401"/>
            <a:ext cx="7772400" cy="30114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a:solidFill>
                  <a:schemeClr val="dk1"/>
                </a:solidFill>
              </a:rPr>
              <a:t>Focuses on challenging text, resources and investigations, engaging students in a productive struggle to build toward independence.</a:t>
            </a:r>
          </a:p>
          <a:p>
            <a:endParaRPr lang="en" sz="3200" dirty="0">
              <a:solidFill>
                <a:schemeClr val="dk1"/>
              </a:solidFill>
            </a:endParaRPr>
          </a:p>
          <a:p>
            <a:pPr marL="76200" lvl="0" indent="0" rtl="0">
              <a:spcBef>
                <a:spcPts val="0"/>
              </a:spcBef>
              <a:buClr>
                <a:schemeClr val="dk1"/>
              </a:buClr>
              <a:buSzPct val="100000"/>
              <a:buNone/>
            </a:pPr>
            <a:r>
              <a:rPr lang="en" sz="3200" dirty="0">
                <a:solidFill>
                  <a:schemeClr val="dk1"/>
                </a:solidFill>
              </a:rPr>
              <a:t>Promotes responses which cite evidence to demonstrate deeper understanding of the content*</a:t>
            </a:r>
          </a:p>
          <a:p>
            <a:endParaRPr lang="en" sz="2400" dirty="0">
              <a:solidFill>
                <a:schemeClr val="dk1"/>
              </a:solidFill>
            </a:endParaRPr>
          </a:p>
        </p:txBody>
      </p:sp>
      <p:cxnSp>
        <p:nvCxnSpPr>
          <p:cNvPr id="4" name="Straight Connector 3"/>
          <p:cNvCxnSpPr/>
          <p:nvPr/>
        </p:nvCxnSpPr>
        <p:spPr bwMode="auto">
          <a:xfrm>
            <a:off x="533400" y="335280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3975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29" name="Shape 129"/>
          <p:cNvSpPr txBox="1">
            <a:spLocks noGrp="1"/>
          </p:cNvSpPr>
          <p:nvPr>
            <p:ph type="body" idx="1"/>
          </p:nvPr>
        </p:nvSpPr>
        <p:spPr>
          <a:xfrm>
            <a:off x="533400" y="1295400"/>
            <a:ext cx="3886200" cy="25146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Includes </a:t>
            </a:r>
            <a:r>
              <a:rPr lang="en" sz="3200" dirty="0">
                <a:solidFill>
                  <a:schemeClr val="dk1"/>
                </a:solidFill>
              </a:rPr>
              <a:t>a progression of learning where concepts and practices advance and deepen over time.</a:t>
            </a:r>
          </a:p>
          <a:p>
            <a:endParaRPr lang="en" sz="3200" dirty="0">
              <a:solidFill>
                <a:schemeClr val="dk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r="13101" b="17984"/>
          <a:stretch/>
        </p:blipFill>
        <p:spPr>
          <a:xfrm>
            <a:off x="4648200" y="1302774"/>
            <a:ext cx="3786848" cy="3574026"/>
          </a:xfrm>
          <a:prstGeom prst="rect">
            <a:avLst/>
          </a:prstGeom>
          <a:ln>
            <a:noFill/>
          </a:ln>
          <a:effectLst>
            <a:softEdge rad="112500"/>
          </a:effectLst>
        </p:spPr>
      </p:pic>
    </p:spTree>
    <p:extLst>
      <p:ext uri="{BB962C8B-B14F-4D97-AF65-F5344CB8AC3E}">
        <p14:creationId xmlns:p14="http://schemas.microsoft.com/office/powerpoint/2010/main" xmlns="" val="868376377"/>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3975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Instructional Supports</a:t>
            </a:r>
          </a:p>
        </p:txBody>
      </p:sp>
      <p:sp>
        <p:nvSpPr>
          <p:cNvPr id="129" name="Shape 129"/>
          <p:cNvSpPr txBox="1">
            <a:spLocks noGrp="1"/>
          </p:cNvSpPr>
          <p:nvPr>
            <p:ph type="body" idx="1"/>
          </p:nvPr>
        </p:nvSpPr>
        <p:spPr>
          <a:xfrm>
            <a:off x="533400" y="1255800"/>
            <a:ext cx="8077200" cy="4611600"/>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Provides </a:t>
            </a:r>
            <a:r>
              <a:rPr lang="en" sz="3200" dirty="0">
                <a:solidFill>
                  <a:schemeClr val="dk1"/>
                </a:solidFill>
              </a:rPr>
              <a:t>for authentic learning, application of literacy skills, student-directed inquiry, analysis, evaluation, and/or reflection</a:t>
            </a:r>
            <a:r>
              <a:rPr lang="en" sz="3200" dirty="0" smtClean="0">
                <a:solidFill>
                  <a:schemeClr val="dk1"/>
                </a:solidFill>
              </a:rPr>
              <a:t>.</a:t>
            </a:r>
          </a:p>
          <a:p>
            <a:pPr marL="76200" lvl="0" indent="0" rtl="0">
              <a:spcBef>
                <a:spcPts val="0"/>
              </a:spcBef>
              <a:buClr>
                <a:schemeClr val="dk1"/>
              </a:buClr>
              <a:buSzPct val="100000"/>
              <a:buNone/>
            </a:pPr>
            <a:endParaRPr lang="en" sz="3200" dirty="0">
              <a:solidFill>
                <a:schemeClr val="dk1"/>
              </a:solidFill>
            </a:endParaRPr>
          </a:p>
          <a:p>
            <a:endParaRPr lang="en" sz="3200" dirty="0">
              <a:solidFill>
                <a:schemeClr val="dk1"/>
              </a:solidFill>
            </a:endParaRPr>
          </a:p>
          <a:p>
            <a:pPr marL="76200" lvl="0" indent="0" rtl="0">
              <a:spcBef>
                <a:spcPts val="0"/>
              </a:spcBef>
              <a:buClr>
                <a:schemeClr val="dk1"/>
              </a:buClr>
              <a:buSzPct val="100000"/>
              <a:buNone/>
            </a:pPr>
            <a:r>
              <a:rPr lang="en" sz="3200" dirty="0">
                <a:solidFill>
                  <a:schemeClr val="dk1"/>
                </a:solidFill>
              </a:rPr>
              <a:t>Encourages independent reading based on student choice and interest in science. </a:t>
            </a:r>
          </a:p>
        </p:txBody>
      </p:sp>
      <p:cxnSp>
        <p:nvCxnSpPr>
          <p:cNvPr id="4" name="Straight Connector 3"/>
          <p:cNvCxnSpPr/>
          <p:nvPr/>
        </p:nvCxnSpPr>
        <p:spPr bwMode="auto">
          <a:xfrm>
            <a:off x="609600" y="327659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xmlns="" val="224035422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How Can Technology Help?</a:t>
            </a:r>
          </a:p>
        </p:txBody>
      </p:sp>
      <p:sp>
        <p:nvSpPr>
          <p:cNvPr id="135" name="Shape 135"/>
          <p:cNvSpPr txBox="1">
            <a:spLocks noGrp="1"/>
          </p:cNvSpPr>
          <p:nvPr>
            <p:ph type="body" idx="1"/>
          </p:nvPr>
        </p:nvSpPr>
        <p:spPr>
          <a:xfrm>
            <a:off x="457200" y="1222900"/>
            <a:ext cx="8229600" cy="533399"/>
          </a:xfrm>
          <a:prstGeom prst="rect">
            <a:avLst/>
          </a:prstGeom>
          <a:noFill/>
          <a:ln>
            <a:noFill/>
          </a:ln>
        </p:spPr>
        <p:txBody>
          <a:bodyPr lIns="0" tIns="0" rIns="0" bIns="0" anchor="t" anchorCtr="0">
            <a:noAutofit/>
          </a:bodyPr>
          <a:lstStyle/>
          <a:p>
            <a:pPr marL="0" marR="0" lvl="0" indent="0" algn="ctr" rtl="0">
              <a:spcBef>
                <a:spcPts val="0"/>
              </a:spcBef>
              <a:buClr>
                <a:schemeClr val="dk1"/>
              </a:buClr>
              <a:buSzPct val="25000"/>
              <a:buFont typeface="Arial"/>
              <a:buNone/>
            </a:pPr>
            <a:r>
              <a:rPr lang="en" sz="3200">
                <a:solidFill>
                  <a:schemeClr val="dk1"/>
                </a:solidFill>
              </a:rPr>
              <a:t>Try some of these resources!</a:t>
            </a:r>
          </a:p>
        </p:txBody>
      </p:sp>
      <p:pic>
        <p:nvPicPr>
          <p:cNvPr id="136" name="Shape 136">
            <a:hlinkClick r:id="rId3"/>
          </p:cNvPr>
          <p:cNvPicPr preferRelativeResize="0"/>
          <p:nvPr/>
        </p:nvPicPr>
        <p:blipFill>
          <a:blip r:embed="rId4"/>
          <a:stretch>
            <a:fillRect/>
          </a:stretch>
        </p:blipFill>
        <p:spPr>
          <a:xfrm>
            <a:off x="325175" y="1875787"/>
            <a:ext cx="3327779" cy="533400"/>
          </a:xfrm>
          <a:prstGeom prst="rect">
            <a:avLst/>
          </a:prstGeom>
        </p:spPr>
      </p:pic>
      <p:pic>
        <p:nvPicPr>
          <p:cNvPr id="137" name="Shape 137">
            <a:hlinkClick r:id="rId5"/>
          </p:cNvPr>
          <p:cNvPicPr preferRelativeResize="0"/>
          <p:nvPr/>
        </p:nvPicPr>
        <p:blipFill>
          <a:blip r:embed="rId6"/>
          <a:stretch>
            <a:fillRect/>
          </a:stretch>
        </p:blipFill>
        <p:spPr>
          <a:xfrm>
            <a:off x="4133849" y="1981200"/>
            <a:ext cx="4674875" cy="808774"/>
          </a:xfrm>
          <a:prstGeom prst="rect">
            <a:avLst/>
          </a:prstGeom>
          <a:noFill/>
          <a:ln>
            <a:noFill/>
          </a:ln>
        </p:spPr>
      </p:pic>
      <p:pic>
        <p:nvPicPr>
          <p:cNvPr id="138" name="Shape 138">
            <a:hlinkClick r:id="rId7"/>
          </p:cNvPr>
          <p:cNvPicPr preferRelativeResize="0"/>
          <p:nvPr/>
        </p:nvPicPr>
        <p:blipFill>
          <a:blip r:embed="rId8"/>
          <a:stretch>
            <a:fillRect/>
          </a:stretch>
        </p:blipFill>
        <p:spPr>
          <a:xfrm>
            <a:off x="523037" y="3675925"/>
            <a:ext cx="2463960" cy="951000"/>
          </a:xfrm>
          <a:prstGeom prst="rect">
            <a:avLst/>
          </a:prstGeom>
        </p:spPr>
      </p:pic>
      <p:pic>
        <p:nvPicPr>
          <p:cNvPr id="139" name="Shape 139">
            <a:hlinkClick r:id="rId9"/>
          </p:cNvPr>
          <p:cNvPicPr preferRelativeResize="0"/>
          <p:nvPr/>
        </p:nvPicPr>
        <p:blipFill>
          <a:blip r:embed="rId10"/>
          <a:stretch>
            <a:fillRect/>
          </a:stretch>
        </p:blipFill>
        <p:spPr>
          <a:xfrm>
            <a:off x="3582950" y="3933825"/>
            <a:ext cx="2343150" cy="581025"/>
          </a:xfrm>
          <a:prstGeom prst="rect">
            <a:avLst/>
          </a:prstGeom>
        </p:spPr>
      </p:pic>
      <p:pic>
        <p:nvPicPr>
          <p:cNvPr id="140" name="Shape 140">
            <a:hlinkClick r:id="rId11"/>
          </p:cNvPr>
          <p:cNvPicPr preferRelativeResize="0"/>
          <p:nvPr/>
        </p:nvPicPr>
        <p:blipFill>
          <a:blip r:embed="rId12"/>
          <a:stretch>
            <a:fillRect/>
          </a:stretch>
        </p:blipFill>
        <p:spPr>
          <a:xfrm>
            <a:off x="6294125" y="3933825"/>
            <a:ext cx="2514600" cy="762000"/>
          </a:xfrm>
          <a:prstGeom prst="rect">
            <a:avLst/>
          </a:prstGeom>
        </p:spPr>
      </p:pic>
      <p:pic>
        <p:nvPicPr>
          <p:cNvPr id="141" name="Shape 141">
            <a:hlinkClick r:id="rId13"/>
          </p:cNvPr>
          <p:cNvPicPr preferRelativeResize="0"/>
          <p:nvPr/>
        </p:nvPicPr>
        <p:blipFill>
          <a:blip r:embed="rId14"/>
          <a:stretch>
            <a:fillRect/>
          </a:stretch>
        </p:blipFill>
        <p:spPr>
          <a:xfrm>
            <a:off x="277700" y="4842750"/>
            <a:ext cx="5351675" cy="1390375"/>
          </a:xfrm>
          <a:prstGeom prst="rect">
            <a:avLst/>
          </a:prstGeom>
        </p:spPr>
      </p:pic>
      <p:pic>
        <p:nvPicPr>
          <p:cNvPr id="142" name="Shape 142">
            <a:hlinkClick r:id="rId15"/>
          </p:cNvPr>
          <p:cNvPicPr preferRelativeResize="0"/>
          <p:nvPr/>
        </p:nvPicPr>
        <p:blipFill>
          <a:blip r:embed="rId16"/>
          <a:stretch>
            <a:fillRect/>
          </a:stretch>
        </p:blipFill>
        <p:spPr>
          <a:xfrm>
            <a:off x="4657700" y="2822675"/>
            <a:ext cx="2608584" cy="808775"/>
          </a:xfrm>
          <a:prstGeom prst="rect">
            <a:avLst/>
          </a:prstGeom>
        </p:spPr>
      </p:pic>
      <p:pic>
        <p:nvPicPr>
          <p:cNvPr id="143" name="Shape 143">
            <a:hlinkClick r:id="rId17"/>
          </p:cNvPr>
          <p:cNvPicPr preferRelativeResize="0"/>
          <p:nvPr/>
        </p:nvPicPr>
        <p:blipFill>
          <a:blip r:embed="rId18"/>
          <a:stretch>
            <a:fillRect/>
          </a:stretch>
        </p:blipFill>
        <p:spPr>
          <a:xfrm>
            <a:off x="1569850" y="2767135"/>
            <a:ext cx="2563999" cy="808774"/>
          </a:xfrm>
          <a:prstGeom prst="rect">
            <a:avLst/>
          </a:prstGeom>
        </p:spPr>
      </p:pic>
      <p:pic>
        <p:nvPicPr>
          <p:cNvPr id="144" name="Shape 144">
            <a:hlinkClick r:id="rId19"/>
          </p:cNvPr>
          <p:cNvPicPr preferRelativeResize="0"/>
          <p:nvPr/>
        </p:nvPicPr>
        <p:blipFill>
          <a:blip r:embed="rId20"/>
          <a:stretch>
            <a:fillRect/>
          </a:stretch>
        </p:blipFill>
        <p:spPr>
          <a:xfrm>
            <a:off x="5926100" y="4817212"/>
            <a:ext cx="1143000" cy="1343025"/>
          </a:xfrm>
          <a:prstGeom prst="rect">
            <a:avLst/>
          </a:prstGeom>
        </p:spPr>
      </p:pic>
      <p:pic>
        <p:nvPicPr>
          <p:cNvPr id="145" name="Shape 145">
            <a:hlinkClick r:id="rId21"/>
          </p:cNvPr>
          <p:cNvPicPr preferRelativeResize="0"/>
          <p:nvPr/>
        </p:nvPicPr>
        <p:blipFill>
          <a:blip r:embed="rId22"/>
          <a:stretch>
            <a:fillRect/>
          </a:stretch>
        </p:blipFill>
        <p:spPr>
          <a:xfrm>
            <a:off x="7206824" y="5092323"/>
            <a:ext cx="1601899" cy="1067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3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Assessment</a:t>
            </a:r>
          </a:p>
        </p:txBody>
      </p:sp>
      <p:sp>
        <p:nvSpPr>
          <p:cNvPr id="151" name="Shape 151"/>
          <p:cNvSpPr txBox="1">
            <a:spLocks noGrp="1"/>
          </p:cNvSpPr>
          <p:nvPr>
            <p:ph type="body" idx="1"/>
          </p:nvPr>
        </p:nvSpPr>
        <p:spPr>
          <a:xfrm>
            <a:off x="457200" y="1403175"/>
            <a:ext cx="8229600" cy="2254425"/>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a:solidFill>
                  <a:schemeClr val="dk1"/>
                </a:solidFill>
              </a:rPr>
              <a:t>Elicits direct, observable evidence of the degree to which a student can independently demonstrate the major targeted grade level Science standards and Cognitive Demands.*</a:t>
            </a:r>
          </a:p>
          <a:p>
            <a:endParaRPr lang="en" sz="3200" dirty="0" smtClean="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3600" b="1">
                <a:solidFill>
                  <a:srgbClr val="C00000"/>
                </a:solidFill>
              </a:rPr>
              <a:t>Extreme Science Lesson Makeover</a:t>
            </a:r>
          </a:p>
        </p:txBody>
      </p:sp>
      <p:sp>
        <p:nvSpPr>
          <p:cNvPr id="58" name="Shape 58"/>
          <p:cNvSpPr txBox="1">
            <a:spLocks noGrp="1"/>
          </p:cNvSpPr>
          <p:nvPr>
            <p:ph type="body" idx="1"/>
          </p:nvPr>
        </p:nvSpPr>
        <p:spPr>
          <a:xfrm>
            <a:off x="533400" y="1501375"/>
            <a:ext cx="8256949" cy="2689625"/>
          </a:xfrm>
          <a:prstGeom prst="rect">
            <a:avLst/>
          </a:prstGeom>
          <a:noFill/>
          <a:ln>
            <a:noFill/>
          </a:ln>
        </p:spPr>
        <p:txBody>
          <a:bodyPr lIns="0" tIns="0" rIns="0" bIns="0" anchor="t" anchorCtr="0">
            <a:noAutofit/>
          </a:bodyPr>
          <a:lstStyle/>
          <a:p>
            <a:pPr marL="0" marR="0" lvl="0" indent="0" rtl="0">
              <a:spcBef>
                <a:spcPts val="0"/>
              </a:spcBef>
              <a:buClr>
                <a:schemeClr val="dk1"/>
              </a:buClr>
              <a:buSzPct val="25000"/>
              <a:buFont typeface="Arial"/>
              <a:buNone/>
            </a:pPr>
            <a:r>
              <a:rPr lang="en" sz="3200" dirty="0">
                <a:solidFill>
                  <a:schemeClr val="dk1"/>
                </a:solidFill>
              </a:rPr>
              <a:t>Ohio’s </a:t>
            </a:r>
            <a:r>
              <a:rPr lang="en" sz="3200" b="1" dirty="0">
                <a:solidFill>
                  <a:schemeClr val="dk1"/>
                </a:solidFill>
              </a:rPr>
              <a:t>Quality Review Rubric</a:t>
            </a:r>
            <a:r>
              <a:rPr lang="en" sz="3200" dirty="0">
                <a:solidFill>
                  <a:schemeClr val="dk1"/>
                </a:solidFill>
              </a:rPr>
              <a:t> is a tool for educators to use to self-evaluate the degree to which they are tailoring lessons to the Ohio New Learning Standards</a:t>
            </a:r>
            <a:r>
              <a:rPr lang="en" sz="3200" dirty="0" smtClean="0">
                <a:solidFill>
                  <a:schemeClr val="dk1"/>
                </a:solidFill>
              </a:rPr>
              <a:t>.</a:t>
            </a:r>
            <a:endParaRPr lang="en" sz="32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3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Assessment</a:t>
            </a:r>
          </a:p>
        </p:txBody>
      </p:sp>
      <p:sp>
        <p:nvSpPr>
          <p:cNvPr id="151" name="Shape 151"/>
          <p:cNvSpPr txBox="1">
            <a:spLocks noGrp="1"/>
          </p:cNvSpPr>
          <p:nvPr>
            <p:ph type="body" idx="1"/>
          </p:nvPr>
        </p:nvSpPr>
        <p:spPr>
          <a:xfrm>
            <a:off x="4724400" y="1479375"/>
            <a:ext cx="4038600" cy="3092625"/>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Assesses </a:t>
            </a:r>
            <a:r>
              <a:rPr lang="en" sz="3200" dirty="0">
                <a:solidFill>
                  <a:schemeClr val="dk1"/>
                </a:solidFill>
              </a:rPr>
              <a:t>student proficiency using methods that are unbiased and accessible to all students</a:t>
            </a:r>
            <a:r>
              <a:rPr lang="en" sz="3200" dirty="0" smtClean="0">
                <a:solidFill>
                  <a:schemeClr val="dk1"/>
                </a:solidFill>
              </a:rPr>
              <a:t>.</a:t>
            </a:r>
            <a:endParaRPr lang="en" sz="3200" dirty="0">
              <a:solidFill>
                <a:schemeClr val="dk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r="44535"/>
          <a:stretch/>
        </p:blipFill>
        <p:spPr>
          <a:xfrm>
            <a:off x="728330" y="1473946"/>
            <a:ext cx="3462670" cy="4164854"/>
          </a:xfrm>
          <a:prstGeom prst="rect">
            <a:avLst/>
          </a:prstGeom>
          <a:ln>
            <a:noFill/>
          </a:ln>
          <a:effectLst>
            <a:softEdge rad="112500"/>
          </a:effectLst>
        </p:spPr>
      </p:pic>
    </p:spTree>
    <p:extLst>
      <p:ext uri="{BB962C8B-B14F-4D97-AF65-F5344CB8AC3E}">
        <p14:creationId xmlns:p14="http://schemas.microsoft.com/office/powerpoint/2010/main" xmlns="" val="2612407646"/>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3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Assessment</a:t>
            </a:r>
          </a:p>
        </p:txBody>
      </p:sp>
      <p:sp>
        <p:nvSpPr>
          <p:cNvPr id="151" name="Shape 151"/>
          <p:cNvSpPr txBox="1">
            <a:spLocks noGrp="1"/>
          </p:cNvSpPr>
          <p:nvPr>
            <p:ph type="body" idx="1"/>
          </p:nvPr>
        </p:nvSpPr>
        <p:spPr>
          <a:xfrm>
            <a:off x="457200" y="1219200"/>
            <a:ext cx="8229600" cy="4388025"/>
          </a:xfrm>
          <a:prstGeom prst="rect">
            <a:avLst/>
          </a:prstGeom>
          <a:noFill/>
          <a:ln>
            <a:noFill/>
          </a:ln>
        </p:spPr>
        <p:txBody>
          <a:bodyPr lIns="0" tIns="0" rIns="0" bIns="0" anchor="t" anchorCtr="0">
            <a:noAutofit/>
          </a:bodyPr>
          <a:lstStyle/>
          <a:p>
            <a:pPr marL="76200" lvl="0" indent="0" rtl="0">
              <a:spcBef>
                <a:spcPts val="0"/>
              </a:spcBef>
              <a:buClr>
                <a:schemeClr val="dk1"/>
              </a:buClr>
              <a:buSzPct val="100000"/>
              <a:buNone/>
            </a:pPr>
            <a:r>
              <a:rPr lang="en" sz="3200" dirty="0" smtClean="0">
                <a:solidFill>
                  <a:schemeClr val="dk1"/>
                </a:solidFill>
              </a:rPr>
              <a:t>Includes </a:t>
            </a:r>
            <a:r>
              <a:rPr lang="en" sz="3200" dirty="0">
                <a:solidFill>
                  <a:schemeClr val="dk1"/>
                </a:solidFill>
              </a:rPr>
              <a:t>aligned rubrics or assessment guidelines that provide sufficient guidance for interpreting student performance.*</a:t>
            </a:r>
          </a:p>
          <a:p>
            <a:pPr marL="203200" indent="0">
              <a:buNone/>
            </a:pPr>
            <a:endParaRPr lang="en" sz="3200" dirty="0" smtClean="0">
              <a:solidFill>
                <a:schemeClr val="dk1"/>
              </a:solidFill>
            </a:endParaRPr>
          </a:p>
          <a:p>
            <a:pPr marL="203200" indent="0">
              <a:buNone/>
            </a:pPr>
            <a:endParaRPr lang="en" sz="3200" dirty="0">
              <a:solidFill>
                <a:schemeClr val="dk1"/>
              </a:solidFill>
            </a:endParaRPr>
          </a:p>
          <a:p>
            <a:pPr marL="76200" lvl="0" indent="0" rtl="0">
              <a:spcBef>
                <a:spcPts val="0"/>
              </a:spcBef>
              <a:buClr>
                <a:schemeClr val="dk1"/>
              </a:buClr>
              <a:buSzPct val="100000"/>
              <a:buNone/>
            </a:pPr>
            <a:r>
              <a:rPr lang="en" sz="3200" dirty="0">
                <a:solidFill>
                  <a:schemeClr val="dk1"/>
                </a:solidFill>
              </a:rPr>
              <a:t>Uses varied modes of assessment, including a range of pre, formative, summative, and student self- assessment</a:t>
            </a:r>
          </a:p>
        </p:txBody>
      </p:sp>
      <p:cxnSp>
        <p:nvCxnSpPr>
          <p:cNvPr id="4" name="Straight Connector 3"/>
          <p:cNvCxnSpPr/>
          <p:nvPr/>
        </p:nvCxnSpPr>
        <p:spPr bwMode="auto">
          <a:xfrm>
            <a:off x="533400" y="3245025"/>
            <a:ext cx="80772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xmlns="" val="673761893"/>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How Can Technology Help?</a:t>
            </a:r>
          </a:p>
        </p:txBody>
      </p:sp>
      <p:sp>
        <p:nvSpPr>
          <p:cNvPr id="157" name="Shape 157"/>
          <p:cNvSpPr txBox="1">
            <a:spLocks noGrp="1"/>
          </p:cNvSpPr>
          <p:nvPr>
            <p:ph type="body" idx="1"/>
          </p:nvPr>
        </p:nvSpPr>
        <p:spPr>
          <a:xfrm>
            <a:off x="457200" y="1222900"/>
            <a:ext cx="8229600" cy="533399"/>
          </a:xfrm>
          <a:prstGeom prst="rect">
            <a:avLst/>
          </a:prstGeom>
          <a:noFill/>
          <a:ln>
            <a:noFill/>
          </a:ln>
        </p:spPr>
        <p:txBody>
          <a:bodyPr lIns="0" tIns="0" rIns="0" bIns="0" anchor="t" anchorCtr="0">
            <a:noAutofit/>
          </a:bodyPr>
          <a:lstStyle/>
          <a:p>
            <a:pPr marL="0" marR="0" lvl="0" indent="0" algn="ctr" rtl="0">
              <a:spcBef>
                <a:spcPts val="0"/>
              </a:spcBef>
              <a:buClr>
                <a:schemeClr val="dk1"/>
              </a:buClr>
              <a:buSzPct val="25000"/>
              <a:buFont typeface="Arial"/>
              <a:buNone/>
            </a:pPr>
            <a:r>
              <a:rPr lang="en" sz="3200">
                <a:solidFill>
                  <a:schemeClr val="dk1"/>
                </a:solidFill>
              </a:rPr>
              <a:t>Try some of these resources!</a:t>
            </a:r>
          </a:p>
        </p:txBody>
      </p:sp>
      <p:pic>
        <p:nvPicPr>
          <p:cNvPr id="158" name="Shape 158">
            <a:hlinkClick r:id="rId3"/>
          </p:cNvPr>
          <p:cNvPicPr preferRelativeResize="0"/>
          <p:nvPr/>
        </p:nvPicPr>
        <p:blipFill>
          <a:blip r:embed="rId4"/>
          <a:stretch>
            <a:fillRect/>
          </a:stretch>
        </p:blipFill>
        <p:spPr>
          <a:xfrm>
            <a:off x="585200" y="1978936"/>
            <a:ext cx="3103328" cy="847124"/>
          </a:xfrm>
          <a:prstGeom prst="rect">
            <a:avLst/>
          </a:prstGeom>
          <a:noFill/>
          <a:ln>
            <a:noFill/>
          </a:ln>
        </p:spPr>
      </p:pic>
      <p:pic>
        <p:nvPicPr>
          <p:cNvPr id="159" name="Shape 159">
            <a:hlinkClick r:id="rId5"/>
          </p:cNvPr>
          <p:cNvPicPr preferRelativeResize="0"/>
          <p:nvPr/>
        </p:nvPicPr>
        <p:blipFill>
          <a:blip r:embed="rId6"/>
          <a:stretch>
            <a:fillRect/>
          </a:stretch>
        </p:blipFill>
        <p:spPr>
          <a:xfrm>
            <a:off x="457203" y="4509316"/>
            <a:ext cx="1436449" cy="847125"/>
          </a:xfrm>
          <a:prstGeom prst="rect">
            <a:avLst/>
          </a:prstGeom>
          <a:noFill/>
          <a:ln>
            <a:noFill/>
          </a:ln>
        </p:spPr>
      </p:pic>
      <p:pic>
        <p:nvPicPr>
          <p:cNvPr id="160" name="Shape 160">
            <a:hlinkClick r:id="rId7"/>
          </p:cNvPr>
          <p:cNvPicPr preferRelativeResize="0"/>
          <p:nvPr/>
        </p:nvPicPr>
        <p:blipFill>
          <a:blip r:embed="rId8"/>
          <a:stretch>
            <a:fillRect/>
          </a:stretch>
        </p:blipFill>
        <p:spPr>
          <a:xfrm>
            <a:off x="4807273" y="1957698"/>
            <a:ext cx="3450426" cy="533400"/>
          </a:xfrm>
          <a:prstGeom prst="rect">
            <a:avLst/>
          </a:prstGeom>
          <a:noFill/>
          <a:ln>
            <a:noFill/>
          </a:ln>
        </p:spPr>
      </p:pic>
      <p:pic>
        <p:nvPicPr>
          <p:cNvPr id="161" name="Shape 161">
            <a:hlinkClick r:id="rId9"/>
          </p:cNvPr>
          <p:cNvPicPr preferRelativeResize="0"/>
          <p:nvPr/>
        </p:nvPicPr>
        <p:blipFill>
          <a:blip r:embed="rId10"/>
          <a:stretch>
            <a:fillRect/>
          </a:stretch>
        </p:blipFill>
        <p:spPr>
          <a:xfrm>
            <a:off x="3556424" y="4282800"/>
            <a:ext cx="4105917" cy="646199"/>
          </a:xfrm>
          <a:prstGeom prst="rect">
            <a:avLst/>
          </a:prstGeom>
          <a:noFill/>
          <a:ln>
            <a:noFill/>
          </a:ln>
        </p:spPr>
      </p:pic>
      <p:pic>
        <p:nvPicPr>
          <p:cNvPr id="162" name="Shape 162">
            <a:hlinkClick r:id="rId11"/>
          </p:cNvPr>
          <p:cNvPicPr preferRelativeResize="0"/>
          <p:nvPr/>
        </p:nvPicPr>
        <p:blipFill>
          <a:blip r:embed="rId12"/>
          <a:stretch>
            <a:fillRect/>
          </a:stretch>
        </p:blipFill>
        <p:spPr>
          <a:xfrm>
            <a:off x="2359387" y="5104925"/>
            <a:ext cx="1659493" cy="962025"/>
          </a:xfrm>
          <a:prstGeom prst="rect">
            <a:avLst/>
          </a:prstGeom>
          <a:noFill/>
          <a:ln>
            <a:noFill/>
          </a:ln>
        </p:spPr>
      </p:pic>
      <p:pic>
        <p:nvPicPr>
          <p:cNvPr id="163" name="Shape 163">
            <a:hlinkClick r:id="rId13"/>
          </p:cNvPr>
          <p:cNvPicPr preferRelativeResize="0"/>
          <p:nvPr/>
        </p:nvPicPr>
        <p:blipFill>
          <a:blip r:embed="rId14"/>
          <a:stretch>
            <a:fillRect/>
          </a:stretch>
        </p:blipFill>
        <p:spPr>
          <a:xfrm>
            <a:off x="328750" y="3048700"/>
            <a:ext cx="4180099" cy="1027110"/>
          </a:xfrm>
          <a:prstGeom prst="rect">
            <a:avLst/>
          </a:prstGeom>
          <a:noFill/>
          <a:ln>
            <a:noFill/>
          </a:ln>
        </p:spPr>
      </p:pic>
      <p:pic>
        <p:nvPicPr>
          <p:cNvPr id="164" name="Shape 164">
            <a:hlinkClick r:id="rId15"/>
          </p:cNvPr>
          <p:cNvPicPr preferRelativeResize="0"/>
          <p:nvPr/>
        </p:nvPicPr>
        <p:blipFill>
          <a:blip r:embed="rId16"/>
          <a:stretch>
            <a:fillRect/>
          </a:stretch>
        </p:blipFill>
        <p:spPr>
          <a:xfrm>
            <a:off x="4689991" y="5257325"/>
            <a:ext cx="4147107" cy="962024"/>
          </a:xfrm>
          <a:prstGeom prst="rect">
            <a:avLst/>
          </a:prstGeom>
          <a:noFill/>
          <a:ln>
            <a:noFill/>
          </a:ln>
        </p:spPr>
      </p:pic>
      <p:pic>
        <p:nvPicPr>
          <p:cNvPr id="165" name="Shape 165">
            <a:hlinkClick r:id="rId17"/>
          </p:cNvPr>
          <p:cNvPicPr preferRelativeResize="0"/>
          <p:nvPr/>
        </p:nvPicPr>
        <p:blipFill>
          <a:blip r:embed="rId18"/>
          <a:stretch>
            <a:fillRect/>
          </a:stretch>
        </p:blipFill>
        <p:spPr>
          <a:xfrm>
            <a:off x="5371700" y="2986900"/>
            <a:ext cx="3009900" cy="800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a:blip r:embed="rId3"/>
          <a:stretch>
            <a:fillRect/>
          </a:stretch>
        </p:blipFill>
        <p:spPr>
          <a:xfrm>
            <a:off x="0" y="0"/>
            <a:ext cx="9143999" cy="6392169"/>
          </a:xfrm>
          <a:prstGeom prst="rect">
            <a:avLst/>
          </a:prstGeom>
        </p:spPr>
      </p:pic>
      <p:sp>
        <p:nvSpPr>
          <p:cNvPr id="177" name="Shape 177"/>
          <p:cNvSpPr txBox="1">
            <a:spLocks noGrp="1"/>
          </p:cNvSpPr>
          <p:nvPr>
            <p:ph type="body" idx="1"/>
          </p:nvPr>
        </p:nvSpPr>
        <p:spPr>
          <a:xfrm>
            <a:off x="0" y="0"/>
            <a:ext cx="9144000" cy="6392168"/>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endParaRPr dirty="0"/>
          </a:p>
        </p:txBody>
      </p:sp>
      <p:sp>
        <p:nvSpPr>
          <p:cNvPr id="178" name="Shape 178"/>
          <p:cNvSpPr txBox="1">
            <a:spLocks noGrp="1"/>
          </p:cNvSpPr>
          <p:nvPr>
            <p:ph type="title"/>
          </p:nvPr>
        </p:nvSpPr>
        <p:spPr>
          <a:xfrm>
            <a:off x="457200" y="293427"/>
            <a:ext cx="8229600" cy="646331"/>
          </a:xfrm>
          <a:prstGeom prst="rect">
            <a:avLst/>
          </a:prstGeom>
          <a:noFill/>
          <a:ln>
            <a:noFill/>
          </a:ln>
        </p:spPr>
        <p:txBody>
          <a:bodyPr lIns="0" tIns="0" rIns="0" bIns="0" anchor="t" anchorCtr="0">
            <a:noAutofit/>
          </a:bodyPr>
          <a:lstStyle/>
          <a:p>
            <a:pPr marL="0" marR="0" lvl="0" indent="0" algn="ctr" rtl="0">
              <a:spcBef>
                <a:spcPts val="0"/>
              </a:spcBef>
              <a:buClr>
                <a:schemeClr val="lt1"/>
              </a:buClr>
              <a:buSzPct val="25000"/>
              <a:buFont typeface="Arial"/>
              <a:buNone/>
            </a:pPr>
            <a:r>
              <a:rPr lang="en" sz="4200" b="1" i="0" u="none" strike="noStrike" cap="none" baseline="0">
                <a:solidFill>
                  <a:schemeClr val="lt1"/>
                </a:solidFill>
                <a:latin typeface="Arial"/>
                <a:ea typeface="Arial"/>
                <a:cs typeface="Arial"/>
                <a:sym typeface="Arial"/>
              </a:rPr>
              <a:t>education.ohio.gov</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457200"/>
            <a:ext cx="8229600" cy="646331"/>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i="0" u="none" strike="noStrike" cap="none" baseline="0">
                <a:solidFill>
                  <a:srgbClr val="C00000"/>
                </a:solidFill>
                <a:latin typeface="Arial"/>
                <a:ea typeface="Arial"/>
                <a:cs typeface="Arial"/>
                <a:sym typeface="Arial"/>
              </a:rPr>
              <a:t>Social Media</a:t>
            </a:r>
          </a:p>
        </p:txBody>
      </p:sp>
      <p:pic>
        <p:nvPicPr>
          <p:cNvPr id="185" name="Shape 185"/>
          <p:cNvPicPr preferRelativeResize="0"/>
          <p:nvPr/>
        </p:nvPicPr>
        <p:blipFill>
          <a:blip r:embed="rId3"/>
          <a:stretch>
            <a:fillRect/>
          </a:stretch>
        </p:blipFill>
        <p:spPr>
          <a:xfrm>
            <a:off x="636002" y="2675530"/>
            <a:ext cx="1600199" cy="452034"/>
          </a:xfrm>
          <a:prstGeom prst="rect">
            <a:avLst/>
          </a:prstGeom>
        </p:spPr>
      </p:pic>
      <p:pic>
        <p:nvPicPr>
          <p:cNvPr id="186" name="Shape 186"/>
          <p:cNvPicPr preferRelativeResize="0"/>
          <p:nvPr/>
        </p:nvPicPr>
        <p:blipFill>
          <a:blip r:embed="rId4"/>
          <a:stretch>
            <a:fillRect/>
          </a:stretch>
        </p:blipFill>
        <p:spPr>
          <a:xfrm>
            <a:off x="632954" y="1441033"/>
            <a:ext cx="1603247" cy="329183"/>
          </a:xfrm>
          <a:prstGeom prst="rect">
            <a:avLst/>
          </a:prstGeom>
        </p:spPr>
      </p:pic>
      <p:sp>
        <p:nvSpPr>
          <p:cNvPr id="187" name="Shape 187"/>
          <p:cNvSpPr/>
          <p:nvPr/>
        </p:nvSpPr>
        <p:spPr>
          <a:xfrm>
            <a:off x="2855701" y="4494200"/>
            <a:ext cx="3533999" cy="4923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 sz="3200" b="0" i="0" u="none" strike="noStrike" cap="none" baseline="0">
                <a:solidFill>
                  <a:schemeClr val="dk1"/>
                </a:solidFill>
                <a:latin typeface="Arial"/>
                <a:ea typeface="Arial"/>
                <a:cs typeface="Arial"/>
                <a:sym typeface="Arial"/>
              </a:rPr>
              <a:t>@OHEducation</a:t>
            </a:r>
          </a:p>
        </p:txBody>
      </p:sp>
      <p:sp>
        <p:nvSpPr>
          <p:cNvPr id="188" name="Shape 188"/>
          <p:cNvSpPr/>
          <p:nvPr/>
        </p:nvSpPr>
        <p:spPr>
          <a:xfrm>
            <a:off x="2855700" y="2656175"/>
            <a:ext cx="5708399" cy="4923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 sz="3200" b="0" i="0" u="none" strike="noStrike" cap="none" baseline="0">
                <a:solidFill>
                  <a:schemeClr val="dk1"/>
                </a:solidFill>
                <a:latin typeface="Arial"/>
                <a:ea typeface="Arial"/>
                <a:cs typeface="Arial"/>
                <a:sym typeface="Arial"/>
              </a:rPr>
              <a:t>ohio-department-of-education</a:t>
            </a:r>
          </a:p>
        </p:txBody>
      </p:sp>
      <p:sp>
        <p:nvSpPr>
          <p:cNvPr id="189" name="Shape 189"/>
          <p:cNvSpPr/>
          <p:nvPr/>
        </p:nvSpPr>
        <p:spPr>
          <a:xfrm>
            <a:off x="2855700" y="1339450"/>
            <a:ext cx="5831099" cy="984899"/>
          </a:xfrm>
          <a:prstGeom prst="rect">
            <a:avLst/>
          </a:prstGeom>
          <a:noFill/>
          <a:ln>
            <a:noFill/>
          </a:ln>
        </p:spPr>
        <p:txBody>
          <a:bodyPr lIns="0" tIns="0" rIns="0" bIns="0" anchor="t" anchorCtr="0">
            <a:noAutofit/>
          </a:bodyPr>
          <a:lstStyle/>
          <a:p>
            <a:pPr marL="0" marR="0" lvl="0" indent="0" algn="l" rtl="0">
              <a:spcBef>
                <a:spcPts val="0"/>
              </a:spcBef>
              <a:buSzPct val="25000"/>
              <a:buNone/>
            </a:pPr>
            <a:r>
              <a:rPr lang="en" sz="3200" b="0" i="0" u="none" strike="noStrike" cap="none" baseline="0">
                <a:solidFill>
                  <a:schemeClr val="dk1"/>
                </a:solidFill>
                <a:latin typeface="Arial"/>
                <a:ea typeface="Arial"/>
                <a:cs typeface="Arial"/>
                <a:sym typeface="Arial"/>
              </a:rPr>
              <a:t>Ohio Families and Education</a:t>
            </a:r>
          </a:p>
          <a:p>
            <a:pPr marL="0" marR="0" lvl="0" indent="0" algn="l" rtl="0">
              <a:buSzPct val="25000"/>
              <a:buNone/>
            </a:pPr>
            <a:r>
              <a:rPr lang="en" sz="3200" b="0" i="0" u="none" strike="noStrike" cap="none" baseline="0">
                <a:solidFill>
                  <a:schemeClr val="dk1"/>
                </a:solidFill>
                <a:latin typeface="Arial"/>
                <a:ea typeface="Arial"/>
                <a:cs typeface="Arial"/>
                <a:sym typeface="Arial"/>
              </a:rPr>
              <a:t>Ohio Teachers’ Homeroom</a:t>
            </a:r>
          </a:p>
        </p:txBody>
      </p:sp>
      <p:sp>
        <p:nvSpPr>
          <p:cNvPr id="190" name="Shape 190"/>
          <p:cNvSpPr/>
          <p:nvPr/>
        </p:nvSpPr>
        <p:spPr>
          <a:xfrm>
            <a:off x="2855700" y="5522175"/>
            <a:ext cx="2798099" cy="492300"/>
          </a:xfrm>
          <a:prstGeom prst="rect">
            <a:avLst/>
          </a:prstGeom>
          <a:noFill/>
          <a:ln>
            <a:noFill/>
          </a:ln>
        </p:spPr>
        <p:txBody>
          <a:bodyPr lIns="0" tIns="0" rIns="91425" bIns="0" anchor="t" anchorCtr="0">
            <a:noAutofit/>
          </a:bodyPr>
          <a:lstStyle/>
          <a:p>
            <a:pPr marL="0" marR="0" lvl="0" indent="0" algn="l" rtl="0">
              <a:spcBef>
                <a:spcPts val="0"/>
              </a:spcBef>
              <a:buSzPct val="25000"/>
              <a:buNone/>
            </a:pPr>
            <a:r>
              <a:rPr lang="en" sz="3200" b="0" i="0" u="none" strike="noStrike" cap="none" baseline="0">
                <a:solidFill>
                  <a:schemeClr val="dk1"/>
                </a:solidFill>
                <a:latin typeface="Arial"/>
                <a:ea typeface="Arial"/>
                <a:cs typeface="Arial"/>
                <a:sym typeface="Arial"/>
              </a:rPr>
              <a:t>OhioEdDept</a:t>
            </a:r>
          </a:p>
        </p:txBody>
      </p:sp>
      <p:sp>
        <p:nvSpPr>
          <p:cNvPr id="191" name="Shape 191"/>
          <p:cNvSpPr/>
          <p:nvPr/>
        </p:nvSpPr>
        <p:spPr>
          <a:xfrm>
            <a:off x="2855701" y="3524400"/>
            <a:ext cx="5507699" cy="4923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 sz="3200" b="0" i="0" u="none" strike="noStrike" cap="none" baseline="0">
                <a:solidFill>
                  <a:schemeClr val="dk1"/>
                </a:solidFill>
                <a:latin typeface="Arial"/>
                <a:ea typeface="Arial"/>
                <a:cs typeface="Arial"/>
                <a:sym typeface="Arial"/>
              </a:rPr>
              <a:t>storify.com/ohioEdDept</a:t>
            </a:r>
          </a:p>
        </p:txBody>
      </p:sp>
      <p:pic>
        <p:nvPicPr>
          <p:cNvPr id="192" name="Shape 192"/>
          <p:cNvPicPr preferRelativeResize="0"/>
          <p:nvPr/>
        </p:nvPicPr>
        <p:blipFill>
          <a:blip r:embed="rId5"/>
          <a:stretch>
            <a:fillRect/>
          </a:stretch>
        </p:blipFill>
        <p:spPr>
          <a:xfrm>
            <a:off x="636002" y="4590232"/>
            <a:ext cx="1600200" cy="298702"/>
          </a:xfrm>
          <a:prstGeom prst="rect">
            <a:avLst/>
          </a:prstGeom>
        </p:spPr>
      </p:pic>
      <p:pic>
        <p:nvPicPr>
          <p:cNvPr id="193" name="Shape 193"/>
          <p:cNvPicPr preferRelativeResize="0"/>
          <p:nvPr/>
        </p:nvPicPr>
        <p:blipFill>
          <a:blip r:embed="rId6"/>
          <a:stretch>
            <a:fillRect/>
          </a:stretch>
        </p:blipFill>
        <p:spPr>
          <a:xfrm>
            <a:off x="1083596" y="5462782"/>
            <a:ext cx="1152604" cy="457200"/>
          </a:xfrm>
          <a:prstGeom prst="rect">
            <a:avLst/>
          </a:prstGeom>
        </p:spPr>
      </p:pic>
      <p:pic>
        <p:nvPicPr>
          <p:cNvPr id="194" name="Shape 194"/>
          <p:cNvPicPr preferRelativeResize="0"/>
          <p:nvPr/>
        </p:nvPicPr>
        <p:blipFill>
          <a:blip r:embed="rId7"/>
          <a:stretch>
            <a:fillRect/>
          </a:stretch>
        </p:blipFill>
        <p:spPr>
          <a:xfrm>
            <a:off x="624127" y="3581626"/>
            <a:ext cx="1600200" cy="400050"/>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3600" b="1">
                <a:solidFill>
                  <a:srgbClr val="C00000"/>
                </a:solidFill>
              </a:rPr>
              <a:t>Extreme Science Lesson Makeover</a:t>
            </a:r>
          </a:p>
        </p:txBody>
      </p:sp>
      <p:sp>
        <p:nvSpPr>
          <p:cNvPr id="58" name="Shape 58"/>
          <p:cNvSpPr txBox="1">
            <a:spLocks noGrp="1"/>
          </p:cNvSpPr>
          <p:nvPr>
            <p:ph type="body" idx="1"/>
          </p:nvPr>
        </p:nvSpPr>
        <p:spPr>
          <a:xfrm>
            <a:off x="609601" y="1371600"/>
            <a:ext cx="3733799" cy="1927625"/>
          </a:xfrm>
          <a:prstGeom prst="rect">
            <a:avLst/>
          </a:prstGeom>
          <a:noFill/>
          <a:ln>
            <a:noFill/>
          </a:ln>
        </p:spPr>
        <p:txBody>
          <a:bodyPr lIns="0" tIns="0" rIns="0" bIns="0" anchor="t" anchorCtr="0">
            <a:noAutofit/>
          </a:bodyPr>
          <a:lstStyle/>
          <a:p>
            <a:pPr marL="0" marR="0" lvl="0" indent="0" rtl="0">
              <a:spcBef>
                <a:spcPts val="0"/>
              </a:spcBef>
              <a:buClr>
                <a:schemeClr val="dk1"/>
              </a:buClr>
              <a:buSzPct val="25000"/>
              <a:buFont typeface="Arial"/>
              <a:buNone/>
            </a:pPr>
            <a:r>
              <a:rPr lang="en" sz="3200" dirty="0" smtClean="0">
                <a:solidFill>
                  <a:schemeClr val="dk1"/>
                </a:solidFill>
              </a:rPr>
              <a:t>Let’s </a:t>
            </a:r>
            <a:r>
              <a:rPr lang="en" sz="3200" dirty="0">
                <a:solidFill>
                  <a:schemeClr val="dk1"/>
                </a:solidFill>
              </a:rPr>
              <a:t>use the Quality Review Rubric </a:t>
            </a:r>
          </a:p>
          <a:p>
            <a:pPr marL="0" marR="0" lvl="0" indent="0" rtl="0">
              <a:spcBef>
                <a:spcPts val="0"/>
              </a:spcBef>
              <a:buClr>
                <a:schemeClr val="dk1"/>
              </a:buClr>
              <a:buSzPct val="25000"/>
              <a:buFont typeface="Arial"/>
              <a:buNone/>
            </a:pPr>
            <a:r>
              <a:rPr lang="en" sz="3200" dirty="0">
                <a:solidFill>
                  <a:schemeClr val="dk1"/>
                </a:solidFill>
              </a:rPr>
              <a:t>and to give our traditional treatment of atomic structure and extreme makeover.</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4400" y="1524000"/>
            <a:ext cx="3892230" cy="3435048"/>
          </a:xfrm>
          <a:prstGeom prst="rect">
            <a:avLst/>
          </a:prstGeom>
          <a:ln>
            <a:noFill/>
          </a:ln>
          <a:effectLst>
            <a:softEdge rad="112500"/>
          </a:effectLst>
        </p:spPr>
      </p:pic>
    </p:spTree>
    <p:extLst>
      <p:ext uri="{BB962C8B-B14F-4D97-AF65-F5344CB8AC3E}">
        <p14:creationId xmlns:p14="http://schemas.microsoft.com/office/powerpoint/2010/main" xmlns="" val="264660441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2302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Alignment to Ohio NLS</a:t>
            </a:r>
          </a:p>
        </p:txBody>
      </p:sp>
      <p:sp>
        <p:nvSpPr>
          <p:cNvPr id="64" name="Shape 64"/>
          <p:cNvSpPr txBox="1">
            <a:spLocks noGrp="1"/>
          </p:cNvSpPr>
          <p:nvPr>
            <p:ph type="body" idx="1"/>
          </p:nvPr>
        </p:nvSpPr>
        <p:spPr>
          <a:xfrm>
            <a:off x="457200" y="1048200"/>
            <a:ext cx="8382000" cy="3828600"/>
          </a:xfrm>
          <a:prstGeom prst="rect">
            <a:avLst/>
          </a:prstGeom>
          <a:noFill/>
          <a:ln>
            <a:noFill/>
          </a:ln>
        </p:spPr>
        <p:txBody>
          <a:bodyPr lIns="0" tIns="0" rIns="0" bIns="0" anchor="t" anchorCtr="0">
            <a:noAutofit/>
          </a:bodyPr>
          <a:lstStyle/>
          <a:p>
            <a:pPr marL="82550" lvl="0" indent="0" rtl="0">
              <a:spcBef>
                <a:spcPts val="0"/>
              </a:spcBef>
              <a:buClr>
                <a:schemeClr val="dk1"/>
              </a:buClr>
              <a:buSzPct val="100000"/>
              <a:buNone/>
            </a:pPr>
            <a:r>
              <a:rPr lang="en" sz="3200" dirty="0">
                <a:solidFill>
                  <a:schemeClr val="dk1"/>
                </a:solidFill>
              </a:rPr>
              <a:t>Aligns with the main concept and the specific descriptions within Ohio’s NLS</a:t>
            </a:r>
            <a:r>
              <a:rPr lang="en" sz="3200" dirty="0" smtClean="0">
                <a:solidFill>
                  <a:schemeClr val="dk1"/>
                </a:solidFill>
              </a:rPr>
              <a:t>.*</a:t>
            </a:r>
            <a:endParaRPr lang="en" sz="3200" dirty="0">
              <a:solidFill>
                <a:schemeClr val="dk1"/>
              </a:solidFill>
            </a:endParaRPr>
          </a:p>
          <a:p>
            <a:endParaRPr lang="en" sz="3200" dirty="0">
              <a:solidFill>
                <a:schemeClr val="dk1"/>
              </a:solidFill>
            </a:endParaRPr>
          </a:p>
          <a:p>
            <a:pPr marL="82550" lvl="0" indent="0" rtl="0">
              <a:spcBef>
                <a:spcPts val="0"/>
              </a:spcBef>
              <a:buClr>
                <a:schemeClr val="dk1"/>
              </a:buClr>
              <a:buSzPct val="100000"/>
              <a:buNone/>
            </a:pPr>
            <a:r>
              <a:rPr lang="en" sz="3200" dirty="0">
                <a:solidFill>
                  <a:schemeClr val="dk1"/>
                </a:solidFill>
              </a:rPr>
              <a:t>Selects scientifically accurate materials and resources that measures grade-level appropriate content and practices.* </a:t>
            </a:r>
          </a:p>
          <a:p>
            <a:endParaRPr lang="en" sz="3200" dirty="0">
              <a:solidFill>
                <a:schemeClr val="dk1"/>
              </a:solidFill>
            </a:endParaRPr>
          </a:p>
        </p:txBody>
      </p:sp>
      <p:cxnSp>
        <p:nvCxnSpPr>
          <p:cNvPr id="4" name="Straight Connector 3"/>
          <p:cNvCxnSpPr/>
          <p:nvPr/>
        </p:nvCxnSpPr>
        <p:spPr bwMode="auto">
          <a:xfrm>
            <a:off x="609600" y="228600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2302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dirty="0">
                <a:solidFill>
                  <a:srgbClr val="C00000"/>
                </a:solidFill>
              </a:rPr>
              <a:t>Alignment to Ohio NLS</a:t>
            </a:r>
          </a:p>
        </p:txBody>
      </p:sp>
      <p:sp>
        <p:nvSpPr>
          <p:cNvPr id="64" name="Shape 64"/>
          <p:cNvSpPr txBox="1">
            <a:spLocks noGrp="1"/>
          </p:cNvSpPr>
          <p:nvPr>
            <p:ph type="body" idx="1"/>
          </p:nvPr>
        </p:nvSpPr>
        <p:spPr>
          <a:xfrm>
            <a:off x="4648200" y="1371600"/>
            <a:ext cx="4116600" cy="3828600"/>
          </a:xfrm>
          <a:prstGeom prst="rect">
            <a:avLst/>
          </a:prstGeom>
          <a:noFill/>
          <a:ln>
            <a:noFill/>
          </a:ln>
        </p:spPr>
        <p:txBody>
          <a:bodyPr lIns="0" tIns="0" rIns="0" bIns="0" anchor="t" anchorCtr="0">
            <a:noAutofit/>
          </a:bodyPr>
          <a:lstStyle/>
          <a:p>
            <a:pPr marL="82550" lvl="0" indent="0" rtl="0">
              <a:spcBef>
                <a:spcPts val="0"/>
              </a:spcBef>
              <a:buClr>
                <a:schemeClr val="dk1"/>
              </a:buClr>
              <a:buSzPct val="100000"/>
              <a:buNone/>
            </a:pPr>
            <a:r>
              <a:rPr lang="en" sz="3200" dirty="0" smtClean="0">
                <a:solidFill>
                  <a:schemeClr val="dk1"/>
                </a:solidFill>
              </a:rPr>
              <a:t>Content </a:t>
            </a:r>
            <a:r>
              <a:rPr lang="en" sz="3200" dirty="0">
                <a:solidFill>
                  <a:schemeClr val="dk1"/>
                </a:solidFill>
              </a:rPr>
              <a:t>is relevant to students, significant from a global perspective and requires students to communicate </a:t>
            </a:r>
            <a:r>
              <a:rPr lang="en" sz="3200" dirty="0" smtClean="0">
                <a:solidFill>
                  <a:schemeClr val="dk1"/>
                </a:solidFill>
              </a:rPr>
              <a:t>to </a:t>
            </a:r>
            <a:r>
              <a:rPr lang="en" sz="3200" dirty="0">
                <a:solidFill>
                  <a:schemeClr val="dk1"/>
                </a:solidFill>
              </a:rPr>
              <a:t>an external audience.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25814" r="3255"/>
          <a:stretch/>
        </p:blipFill>
        <p:spPr>
          <a:xfrm>
            <a:off x="449198" y="1371600"/>
            <a:ext cx="3894202" cy="3657600"/>
          </a:xfrm>
          <a:prstGeom prst="rect">
            <a:avLst/>
          </a:prstGeom>
          <a:ln>
            <a:noFill/>
          </a:ln>
          <a:effectLst>
            <a:softEdge rad="112500"/>
          </a:effectLst>
        </p:spPr>
      </p:pic>
    </p:spTree>
    <p:extLst>
      <p:ext uri="{BB962C8B-B14F-4D97-AF65-F5344CB8AC3E}">
        <p14:creationId xmlns:p14="http://schemas.microsoft.com/office/powerpoint/2010/main" xmlns="" val="9654195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2302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Alignment to Ohio NLS</a:t>
            </a:r>
          </a:p>
        </p:txBody>
      </p:sp>
      <p:sp>
        <p:nvSpPr>
          <p:cNvPr id="64" name="Shape 64"/>
          <p:cNvSpPr txBox="1">
            <a:spLocks noGrp="1"/>
          </p:cNvSpPr>
          <p:nvPr>
            <p:ph type="body" idx="1"/>
          </p:nvPr>
        </p:nvSpPr>
        <p:spPr>
          <a:xfrm>
            <a:off x="838200" y="1371600"/>
            <a:ext cx="3657600" cy="3904800"/>
          </a:xfrm>
          <a:prstGeom prst="rect">
            <a:avLst/>
          </a:prstGeom>
          <a:noFill/>
          <a:ln>
            <a:noFill/>
          </a:ln>
        </p:spPr>
        <p:txBody>
          <a:bodyPr lIns="0" tIns="0" rIns="0" bIns="0" anchor="t" anchorCtr="0">
            <a:noAutofit/>
          </a:bodyPr>
          <a:lstStyle/>
          <a:p>
            <a:pPr marL="82550" lvl="0" indent="0" rtl="0">
              <a:spcBef>
                <a:spcPts val="0"/>
              </a:spcBef>
              <a:buClr>
                <a:schemeClr val="dk1"/>
              </a:buClr>
              <a:buSzPct val="100000"/>
              <a:buNone/>
            </a:pPr>
            <a:r>
              <a:rPr lang="en" sz="3200" dirty="0" smtClean="0">
                <a:solidFill>
                  <a:schemeClr val="dk1"/>
                </a:solidFill>
              </a:rPr>
              <a:t>Integrates </a:t>
            </a:r>
            <a:r>
              <a:rPr lang="en" sz="3200" dirty="0">
                <a:solidFill>
                  <a:schemeClr val="dk1"/>
                </a:solidFill>
              </a:rPr>
              <a:t>reading, writing, speaking and listening so that students apply and synthesize advancing literacy skills</a:t>
            </a:r>
            <a:r>
              <a:rPr lang="en" sz="3200" dirty="0" smtClean="0">
                <a:solidFill>
                  <a:schemeClr val="dk1"/>
                </a:solidFill>
              </a:rPr>
              <a:t>.*</a:t>
            </a:r>
            <a:endParaRPr lang="en" sz="3200" dirty="0">
              <a:solidFill>
                <a:schemeClr val="dk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11397" r="21046"/>
          <a:stretch/>
        </p:blipFill>
        <p:spPr>
          <a:xfrm>
            <a:off x="4648200" y="1447800"/>
            <a:ext cx="3863612" cy="3810000"/>
          </a:xfrm>
          <a:prstGeom prst="rect">
            <a:avLst/>
          </a:prstGeom>
          <a:ln>
            <a:noFill/>
          </a:ln>
          <a:effectLst>
            <a:softEdge rad="112500"/>
          </a:effectLst>
        </p:spPr>
      </p:pic>
    </p:spTree>
    <p:extLst>
      <p:ext uri="{BB962C8B-B14F-4D97-AF65-F5344CB8AC3E}">
        <p14:creationId xmlns:p14="http://schemas.microsoft.com/office/powerpoint/2010/main" xmlns="" val="140296915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23025"/>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Alignment to Ohio NLS</a:t>
            </a:r>
          </a:p>
        </p:txBody>
      </p:sp>
      <p:sp>
        <p:nvSpPr>
          <p:cNvPr id="64" name="Shape 64"/>
          <p:cNvSpPr txBox="1">
            <a:spLocks noGrp="1"/>
          </p:cNvSpPr>
          <p:nvPr>
            <p:ph type="body" idx="1"/>
          </p:nvPr>
        </p:nvSpPr>
        <p:spPr>
          <a:xfrm>
            <a:off x="533400" y="1066800"/>
            <a:ext cx="8001000" cy="4191000"/>
          </a:xfrm>
          <a:prstGeom prst="rect">
            <a:avLst/>
          </a:prstGeom>
          <a:noFill/>
          <a:ln>
            <a:noFill/>
          </a:ln>
        </p:spPr>
        <p:txBody>
          <a:bodyPr lIns="0" tIns="0" rIns="0" bIns="0" anchor="t" anchorCtr="0">
            <a:noAutofit/>
          </a:bodyPr>
          <a:lstStyle/>
          <a:p>
            <a:pPr marL="82550" lvl="0" indent="0" rtl="0">
              <a:spcBef>
                <a:spcPts val="0"/>
              </a:spcBef>
              <a:buClr>
                <a:schemeClr val="dk1"/>
              </a:buClr>
              <a:buSzPct val="100000"/>
              <a:buNone/>
            </a:pPr>
            <a:r>
              <a:rPr lang="en" sz="3200" dirty="0" smtClean="0">
                <a:solidFill>
                  <a:schemeClr val="dk1"/>
                </a:solidFill>
              </a:rPr>
              <a:t>Texts </a:t>
            </a:r>
            <a:r>
              <a:rPr lang="en" sz="3200" dirty="0">
                <a:solidFill>
                  <a:schemeClr val="dk1"/>
                </a:solidFill>
              </a:rPr>
              <a:t>that build content knowledge, support scientific practices, infuse reading and writing, and encourage interdisciplinary connections.  </a:t>
            </a:r>
            <a:endParaRPr lang="en" sz="3200" dirty="0" smtClean="0">
              <a:solidFill>
                <a:schemeClr val="dk1"/>
              </a:solidFill>
            </a:endParaRPr>
          </a:p>
          <a:p>
            <a:pPr marL="82550" lvl="0" indent="0" rtl="0">
              <a:spcBef>
                <a:spcPts val="0"/>
              </a:spcBef>
              <a:buClr>
                <a:schemeClr val="dk1"/>
              </a:buClr>
              <a:buSzPct val="100000"/>
              <a:buNone/>
            </a:pPr>
            <a:endParaRPr lang="en" sz="3200" dirty="0">
              <a:solidFill>
                <a:schemeClr val="dk1"/>
              </a:solidFill>
            </a:endParaRPr>
          </a:p>
          <a:p>
            <a:pPr marL="82550" lvl="0" indent="0" rtl="0">
              <a:spcBef>
                <a:spcPts val="0"/>
              </a:spcBef>
              <a:buClr>
                <a:schemeClr val="dk1"/>
              </a:buClr>
              <a:buSzPct val="100000"/>
              <a:buNone/>
            </a:pPr>
            <a:r>
              <a:rPr lang="en" sz="3200" dirty="0" smtClean="0">
                <a:solidFill>
                  <a:schemeClr val="dk1"/>
                </a:solidFill>
              </a:rPr>
              <a:t>Incorporates </a:t>
            </a:r>
            <a:r>
              <a:rPr lang="en" sz="3200" dirty="0">
                <a:solidFill>
                  <a:schemeClr val="dk1"/>
                </a:solidFill>
              </a:rPr>
              <a:t>technology and scientific practices to solve or evaluate engineering or technological problems.</a:t>
            </a:r>
          </a:p>
        </p:txBody>
      </p:sp>
      <p:cxnSp>
        <p:nvCxnSpPr>
          <p:cNvPr id="4" name="Straight Connector 3"/>
          <p:cNvCxnSpPr/>
          <p:nvPr/>
        </p:nvCxnSpPr>
        <p:spPr bwMode="auto">
          <a:xfrm>
            <a:off x="652132" y="3253565"/>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xmlns="" val="226803360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457200"/>
            <a:ext cx="8229600" cy="646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a:solidFill>
                  <a:srgbClr val="C00000"/>
                </a:solidFill>
              </a:rPr>
              <a:t>How Can Technology Help?</a:t>
            </a:r>
          </a:p>
        </p:txBody>
      </p:sp>
      <p:sp>
        <p:nvSpPr>
          <p:cNvPr id="70" name="Shape 70"/>
          <p:cNvSpPr txBox="1">
            <a:spLocks noGrp="1"/>
          </p:cNvSpPr>
          <p:nvPr>
            <p:ph type="body" idx="1"/>
          </p:nvPr>
        </p:nvSpPr>
        <p:spPr>
          <a:xfrm>
            <a:off x="457200" y="1222900"/>
            <a:ext cx="8229600" cy="533399"/>
          </a:xfrm>
          <a:prstGeom prst="rect">
            <a:avLst/>
          </a:prstGeom>
          <a:noFill/>
          <a:ln>
            <a:noFill/>
          </a:ln>
        </p:spPr>
        <p:txBody>
          <a:bodyPr lIns="0" tIns="0" rIns="0" bIns="0" anchor="t" anchorCtr="0">
            <a:noAutofit/>
          </a:bodyPr>
          <a:lstStyle/>
          <a:p>
            <a:pPr marL="0" marR="0" lvl="0" indent="0" algn="ctr" rtl="0">
              <a:spcBef>
                <a:spcPts val="0"/>
              </a:spcBef>
              <a:buClr>
                <a:schemeClr val="dk1"/>
              </a:buClr>
              <a:buSzPct val="25000"/>
              <a:buFont typeface="Arial"/>
              <a:buNone/>
            </a:pPr>
            <a:r>
              <a:rPr lang="en" sz="3200">
                <a:solidFill>
                  <a:schemeClr val="dk1"/>
                </a:solidFill>
              </a:rPr>
              <a:t>Try some of these resources!</a:t>
            </a:r>
          </a:p>
        </p:txBody>
      </p:sp>
      <p:pic>
        <p:nvPicPr>
          <p:cNvPr id="71" name="Shape 71">
            <a:hlinkClick r:id="rId3"/>
          </p:cNvPr>
          <p:cNvPicPr preferRelativeResize="0"/>
          <p:nvPr/>
        </p:nvPicPr>
        <p:blipFill>
          <a:blip r:embed="rId4"/>
          <a:stretch>
            <a:fillRect/>
          </a:stretch>
        </p:blipFill>
        <p:spPr>
          <a:xfrm>
            <a:off x="1162628" y="2064375"/>
            <a:ext cx="3733439" cy="983100"/>
          </a:xfrm>
          <a:prstGeom prst="rect">
            <a:avLst/>
          </a:prstGeom>
          <a:noFill/>
          <a:ln>
            <a:noFill/>
          </a:ln>
        </p:spPr>
      </p:pic>
      <p:pic>
        <p:nvPicPr>
          <p:cNvPr id="72" name="Shape 72">
            <a:hlinkClick r:id="rId5"/>
          </p:cNvPr>
          <p:cNvPicPr preferRelativeResize="0"/>
          <p:nvPr/>
        </p:nvPicPr>
        <p:blipFill>
          <a:blip r:embed="rId6"/>
          <a:stretch>
            <a:fillRect/>
          </a:stretch>
        </p:blipFill>
        <p:spPr>
          <a:xfrm>
            <a:off x="5510575" y="1979562"/>
            <a:ext cx="2403599" cy="1152749"/>
          </a:xfrm>
          <a:prstGeom prst="rect">
            <a:avLst/>
          </a:prstGeom>
          <a:noFill/>
          <a:ln>
            <a:noFill/>
          </a:ln>
        </p:spPr>
      </p:pic>
      <p:pic>
        <p:nvPicPr>
          <p:cNvPr id="73" name="Shape 73">
            <a:hlinkClick r:id="rId7"/>
          </p:cNvPr>
          <p:cNvPicPr preferRelativeResize="0"/>
          <p:nvPr/>
        </p:nvPicPr>
        <p:blipFill>
          <a:blip r:embed="rId8"/>
          <a:stretch>
            <a:fillRect/>
          </a:stretch>
        </p:blipFill>
        <p:spPr>
          <a:xfrm>
            <a:off x="4101800" y="3355562"/>
            <a:ext cx="4419600" cy="790575"/>
          </a:xfrm>
          <a:prstGeom prst="rect">
            <a:avLst/>
          </a:prstGeom>
          <a:noFill/>
          <a:ln>
            <a:noFill/>
          </a:ln>
        </p:spPr>
      </p:pic>
      <p:pic>
        <p:nvPicPr>
          <p:cNvPr id="74" name="Shape 74">
            <a:hlinkClick r:id="rId9"/>
          </p:cNvPr>
          <p:cNvPicPr preferRelativeResize="0"/>
          <p:nvPr/>
        </p:nvPicPr>
        <p:blipFill>
          <a:blip r:embed="rId10"/>
          <a:stretch>
            <a:fillRect/>
          </a:stretch>
        </p:blipFill>
        <p:spPr>
          <a:xfrm>
            <a:off x="3488765" y="4555725"/>
            <a:ext cx="2166475" cy="880500"/>
          </a:xfrm>
          <a:prstGeom prst="rect">
            <a:avLst/>
          </a:prstGeom>
          <a:noFill/>
          <a:ln>
            <a:noFill/>
          </a:ln>
        </p:spPr>
      </p:pic>
      <p:pic>
        <p:nvPicPr>
          <p:cNvPr id="75" name="Shape 75">
            <a:hlinkClick r:id="rId11"/>
          </p:cNvPr>
          <p:cNvPicPr preferRelativeResize="0"/>
          <p:nvPr/>
        </p:nvPicPr>
        <p:blipFill>
          <a:blip r:embed="rId12"/>
          <a:stretch>
            <a:fillRect/>
          </a:stretch>
        </p:blipFill>
        <p:spPr>
          <a:xfrm>
            <a:off x="5996075" y="5070325"/>
            <a:ext cx="2841250" cy="1078300"/>
          </a:xfrm>
          <a:prstGeom prst="rect">
            <a:avLst/>
          </a:prstGeom>
          <a:noFill/>
          <a:ln>
            <a:noFill/>
          </a:ln>
        </p:spPr>
      </p:pic>
      <p:pic>
        <p:nvPicPr>
          <p:cNvPr id="76" name="Shape 76">
            <a:hlinkClick r:id="rId13"/>
          </p:cNvPr>
          <p:cNvPicPr preferRelativeResize="0"/>
          <p:nvPr/>
        </p:nvPicPr>
        <p:blipFill>
          <a:blip r:embed="rId14"/>
          <a:stretch>
            <a:fillRect/>
          </a:stretch>
        </p:blipFill>
        <p:spPr>
          <a:xfrm>
            <a:off x="208300" y="3449174"/>
            <a:ext cx="3013674" cy="2425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930</Words>
  <Application>Microsoft Macintosh PowerPoint</Application>
  <PresentationFormat>On-screen Show (4:3)</PresentationFormat>
  <Paragraphs>108</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simple-light</vt:lpstr>
      <vt:lpstr>Office Theme</vt:lpstr>
      <vt:lpstr>The Importance of Technology in High School Science</vt:lpstr>
      <vt:lpstr>Let’s Get Up and Atom!</vt:lpstr>
      <vt:lpstr>Extreme Science Lesson Makeover</vt:lpstr>
      <vt:lpstr>Extreme Science Lesson Makeover</vt:lpstr>
      <vt:lpstr>Alignment to Ohio NLS</vt:lpstr>
      <vt:lpstr>Alignment to Ohio NLS</vt:lpstr>
      <vt:lpstr>Alignment to Ohio NLS</vt:lpstr>
      <vt:lpstr>Alignment to Ohio NLS</vt:lpstr>
      <vt:lpstr>How Can Technology Help?</vt:lpstr>
      <vt:lpstr>Key Areas of Focus</vt:lpstr>
      <vt:lpstr>Key Areas of Focus</vt:lpstr>
      <vt:lpstr>Key Areas of Focus</vt:lpstr>
      <vt:lpstr>Key Areas of Focus</vt:lpstr>
      <vt:lpstr>Key Areas of Focus</vt:lpstr>
      <vt:lpstr>Key Areas of Focus</vt:lpstr>
      <vt:lpstr>Key Areas of Focus</vt:lpstr>
      <vt:lpstr>Key Areas of Focus</vt:lpstr>
      <vt:lpstr>Key Areas of Focus</vt:lpstr>
      <vt:lpstr>How Can Technology Help?</vt:lpstr>
      <vt:lpstr>Instructional Supports</vt:lpstr>
      <vt:lpstr>Instructional Supports</vt:lpstr>
      <vt:lpstr>Instructional Supports</vt:lpstr>
      <vt:lpstr>Instructional Supports</vt:lpstr>
      <vt:lpstr>Instructional Supports</vt:lpstr>
      <vt:lpstr>Instructional Supports</vt:lpstr>
      <vt:lpstr>Instructional Supports</vt:lpstr>
      <vt:lpstr>Instructional Supports</vt:lpstr>
      <vt:lpstr>How Can Technology Help?</vt:lpstr>
      <vt:lpstr>Assessment</vt:lpstr>
      <vt:lpstr>Assessment</vt:lpstr>
      <vt:lpstr>Assessment</vt:lpstr>
      <vt:lpstr>How Can Technology Help?</vt:lpstr>
      <vt:lpstr>education.ohio.gov</vt:lpstr>
      <vt:lpstr>Social Media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Technology in High School Science</dc:title>
  <dc:creator>Roediger, Amy</dc:creator>
  <cp:lastModifiedBy>norlando</cp:lastModifiedBy>
  <cp:revision>24</cp:revision>
  <dcterms:modified xsi:type="dcterms:W3CDTF">2014-02-18T17:45:48Z</dcterms:modified>
</cp:coreProperties>
</file>